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6" r:id="rId2"/>
    <p:sldId id="269" r:id="rId3"/>
    <p:sldId id="270" r:id="rId4"/>
    <p:sldId id="271" r:id="rId5"/>
    <p:sldId id="272" r:id="rId6"/>
    <p:sldId id="297" r:id="rId7"/>
    <p:sldId id="268" r:id="rId8"/>
    <p:sldId id="261" r:id="rId9"/>
    <p:sldId id="258" r:id="rId10"/>
    <p:sldId id="260" r:id="rId11"/>
    <p:sldId id="267" r:id="rId12"/>
    <p:sldId id="289" r:id="rId13"/>
    <p:sldId id="290" r:id="rId14"/>
    <p:sldId id="263" r:id="rId15"/>
    <p:sldId id="291" r:id="rId16"/>
    <p:sldId id="292" r:id="rId17"/>
    <p:sldId id="266" r:id="rId18"/>
    <p:sldId id="285" r:id="rId19"/>
    <p:sldId id="286" r:id="rId20"/>
    <p:sldId id="293" r:id="rId21"/>
    <p:sldId id="287" r:id="rId22"/>
    <p:sldId id="288" r:id="rId23"/>
    <p:sldId id="295" r:id="rId24"/>
    <p:sldId id="294" r:id="rId2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D4B6DC-EA09-894F-AC9D-44D5C2596820}">
          <p14:sldIdLst>
            <p14:sldId id="296"/>
            <p14:sldId id="269"/>
            <p14:sldId id="270"/>
            <p14:sldId id="271"/>
            <p14:sldId id="272"/>
            <p14:sldId id="297"/>
            <p14:sldId id="268"/>
            <p14:sldId id="261"/>
            <p14:sldId id="258"/>
            <p14:sldId id="260"/>
            <p14:sldId id="267"/>
            <p14:sldId id="289"/>
            <p14:sldId id="290"/>
            <p14:sldId id="263"/>
            <p14:sldId id="291"/>
            <p14:sldId id="292"/>
            <p14:sldId id="266"/>
            <p14:sldId id="285"/>
            <p14:sldId id="286"/>
            <p14:sldId id="293"/>
            <p14:sldId id="287"/>
            <p14:sldId id="288"/>
            <p14:sldId id="295"/>
            <p14:sldId id="294"/>
          </p14:sldIdLst>
        </p14:section>
      </p14:sectionLst>
    </p:ext>
    <p:ext uri="{EFAFB233-063F-42B5-8137-9DF3F51BA10A}">
      <p15:sldGuideLst xmlns:p15="http://schemas.microsoft.com/office/powerpoint/2012/main">
        <p15:guide id="1" orient="horz" pos="2137" userDrawn="1">
          <p15:clr>
            <a:srgbClr val="A4A3A4"/>
          </p15:clr>
        </p15:guide>
        <p15:guide id="2" pos="166" userDrawn="1">
          <p15:clr>
            <a:srgbClr val="A4A3A4"/>
          </p15:clr>
        </p15:guide>
        <p15:guide id="3" orient="horz" pos="1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7" autoAdjust="0"/>
    <p:restoredTop sz="94715"/>
  </p:normalViewPr>
  <p:slideViewPr>
    <p:cSldViewPr snapToGrid="0" showGuides="1">
      <p:cViewPr varScale="1">
        <p:scale>
          <a:sx n="81" d="100"/>
          <a:sy n="81" d="100"/>
        </p:scale>
        <p:origin x="552" y="72"/>
      </p:cViewPr>
      <p:guideLst>
        <p:guide orient="horz" pos="2137"/>
        <p:guide pos="166"/>
        <p:guide orient="horz" pos="1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B8A6-3274-E1FD-0862-D86FC04AF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A9A8A5C0-A223-F2A0-1D56-7A5312FFCA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FE05EB10-D9C0-5D45-0A35-F30815A8F244}"/>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5" name="Footer Placeholder 4">
            <a:extLst>
              <a:ext uri="{FF2B5EF4-FFF2-40B4-BE49-F238E27FC236}">
                <a16:creationId xmlns:a16="http://schemas.microsoft.com/office/drawing/2014/main" id="{36C194EE-7FCA-69E3-F558-1AAE059C3FB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22AAE96-9896-0A2D-B76A-AB623D9E784F}"/>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816817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C6B6-8191-961F-A0C8-6B122DAAEA51}"/>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604D4A7-6E49-F518-22B1-CA4D7B790D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1975C0C-468F-62FF-00C6-4C7088100CC6}"/>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5" name="Footer Placeholder 4">
            <a:extLst>
              <a:ext uri="{FF2B5EF4-FFF2-40B4-BE49-F238E27FC236}">
                <a16:creationId xmlns:a16="http://schemas.microsoft.com/office/drawing/2014/main" id="{99936D6F-641E-B014-7224-65477CB6F34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ADCFA9B-11E9-311F-1676-325DB7DEA54B}"/>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201840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E9ACB3-BB1A-FD00-4130-7F577FB72C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EB39A89A-17DA-339D-0F6D-3E04132F6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1D5CC3-E130-252A-8764-71676E6CC68F}"/>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5" name="Footer Placeholder 4">
            <a:extLst>
              <a:ext uri="{FF2B5EF4-FFF2-40B4-BE49-F238E27FC236}">
                <a16:creationId xmlns:a16="http://schemas.microsoft.com/office/drawing/2014/main" id="{2B11E65C-A49A-DD9F-1A6A-B2F5DC31F09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4F2D242-76F5-E285-DBB9-2CF2A9D5E711}"/>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235507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8937-24DE-4850-6049-4A1C73C4D498}"/>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E2BC0907-B058-909F-9B92-082995CCFF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503A7D4-22D0-76C1-308D-1D63B7BDCE1F}"/>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5" name="Footer Placeholder 4">
            <a:extLst>
              <a:ext uri="{FF2B5EF4-FFF2-40B4-BE49-F238E27FC236}">
                <a16:creationId xmlns:a16="http://schemas.microsoft.com/office/drawing/2014/main" id="{0C533F29-2939-8CB5-05A6-CBA1BBD0D05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DF86AA0-5122-95BD-E3B3-1A4159582EB4}"/>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167552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3648-FAD2-1D75-CF4D-606956C88D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F77F1B2B-A820-726C-38D7-EC22415C8D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EA0750-16AA-4AAB-ABF1-7C099EBD54EF}"/>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5" name="Footer Placeholder 4">
            <a:extLst>
              <a:ext uri="{FF2B5EF4-FFF2-40B4-BE49-F238E27FC236}">
                <a16:creationId xmlns:a16="http://schemas.microsoft.com/office/drawing/2014/main" id="{A3D73B1D-1CDE-A6F2-053F-F91AAEB1003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A95B2C2-DCFA-33D4-C562-200B69DA2373}"/>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2084899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20F7-5107-00A2-CC0C-092066B5942C}"/>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8535A49-2850-165C-CAA6-69D7573D86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CD456EC-A763-C202-2973-0893287A26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87143B39-7C7D-2127-91AC-F26C40A5AADE}"/>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6" name="Footer Placeholder 5">
            <a:extLst>
              <a:ext uri="{FF2B5EF4-FFF2-40B4-BE49-F238E27FC236}">
                <a16:creationId xmlns:a16="http://schemas.microsoft.com/office/drawing/2014/main" id="{D0A10D16-521D-4CD7-A140-BF145214FF8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3DF1A4AE-A9D2-5B9E-6C43-6B4EE432C35E}"/>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1436935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4FDB-444C-6859-9933-2F2715F7BF25}"/>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9BCB2D2E-ECAC-8BB3-3735-629C7103D2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53BF5E-0388-03EA-48B1-6DE38DBF2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802767E4-A5E6-64C9-A8E0-724CAF5E54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DF024-678F-88A2-A0E7-343332335C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7D1C0BCA-0BE8-2635-845E-672344970CBE}"/>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8" name="Footer Placeholder 7">
            <a:extLst>
              <a:ext uri="{FF2B5EF4-FFF2-40B4-BE49-F238E27FC236}">
                <a16:creationId xmlns:a16="http://schemas.microsoft.com/office/drawing/2014/main" id="{879B08CB-AFDE-FF36-68FA-2E075F5CD1A3}"/>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5FD00281-5D21-1E6E-D646-9555BE33138B}"/>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816617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2FED-8385-80C7-FFBC-0B69AC410105}"/>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C5668A7A-1221-452E-29DB-6E7D9B55D4A6}"/>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4" name="Footer Placeholder 3">
            <a:extLst>
              <a:ext uri="{FF2B5EF4-FFF2-40B4-BE49-F238E27FC236}">
                <a16:creationId xmlns:a16="http://schemas.microsoft.com/office/drawing/2014/main" id="{C97D0EDB-C976-DE87-59F4-DE77F5D3E0BC}"/>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703124B0-2A87-36AF-E05E-03C870E108DA}"/>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3360020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49E6D-9EAE-0D68-A95A-5CCDD415AC8A}"/>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3" name="Footer Placeholder 2">
            <a:extLst>
              <a:ext uri="{FF2B5EF4-FFF2-40B4-BE49-F238E27FC236}">
                <a16:creationId xmlns:a16="http://schemas.microsoft.com/office/drawing/2014/main" id="{CB0ED449-7513-736D-77B6-95B55EC7C5AA}"/>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6E05C08C-DDF2-ECBB-506B-2403AEFCE8AC}"/>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915654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9060-4EFC-5416-9AA1-13C214117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A7F4D7C1-6A99-86B4-2A5A-25F76A4D71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EEB2B5DA-C479-3A23-24F0-9E5660AA48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1A4E6-4B13-B20B-1F4F-EED1EB489C2F}"/>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6" name="Footer Placeholder 5">
            <a:extLst>
              <a:ext uri="{FF2B5EF4-FFF2-40B4-BE49-F238E27FC236}">
                <a16:creationId xmlns:a16="http://schemas.microsoft.com/office/drawing/2014/main" id="{E90646D3-38EA-65A3-DB24-E059E7C434C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225212DC-6477-1211-AF4D-5123617BEC40}"/>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320434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F08A-FE3D-16EC-1117-3F806FFE5E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E7EE7701-16FF-BCCE-A9D1-96368E497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FB36EED4-A383-B4DA-DD36-0EF8AB93E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EF21DD-692D-53F1-7962-60C6D310309C}"/>
              </a:ext>
            </a:extLst>
          </p:cNvPr>
          <p:cNvSpPr>
            <a:spLocks noGrp="1"/>
          </p:cNvSpPr>
          <p:nvPr>
            <p:ph type="dt" sz="half" idx="10"/>
          </p:nvPr>
        </p:nvSpPr>
        <p:spPr/>
        <p:txBody>
          <a:bodyPr/>
          <a:lstStyle/>
          <a:p>
            <a:fld id="{6F219140-06F8-524F-8C68-AAAA4736408A}" type="datetimeFigureOut">
              <a:rPr lang="en-CN" smtClean="0"/>
              <a:t>04/21/2023</a:t>
            </a:fld>
            <a:endParaRPr lang="en-CN"/>
          </a:p>
        </p:txBody>
      </p:sp>
      <p:sp>
        <p:nvSpPr>
          <p:cNvPr id="6" name="Footer Placeholder 5">
            <a:extLst>
              <a:ext uri="{FF2B5EF4-FFF2-40B4-BE49-F238E27FC236}">
                <a16:creationId xmlns:a16="http://schemas.microsoft.com/office/drawing/2014/main" id="{B1E60824-FE3D-8B2E-3B89-561A23AD0C29}"/>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510DDD1B-4EFD-A1BC-8EF6-76E477C30851}"/>
              </a:ext>
            </a:extLst>
          </p:cNvPr>
          <p:cNvSpPr>
            <a:spLocks noGrp="1"/>
          </p:cNvSpPr>
          <p:nvPr>
            <p:ph type="sldNum" sz="quarter" idx="12"/>
          </p:nvPr>
        </p:nvSpPr>
        <p:spPr/>
        <p:txBody>
          <a:bodyPr/>
          <a:lstStyle/>
          <a:p>
            <a:fld id="{ECA03D91-7C3F-6147-A41D-E5F3046DCF3C}" type="slidenum">
              <a:rPr lang="en-CN" smtClean="0"/>
              <a:t>‹#›</a:t>
            </a:fld>
            <a:endParaRPr lang="en-CN"/>
          </a:p>
        </p:txBody>
      </p:sp>
    </p:spTree>
    <p:extLst>
      <p:ext uri="{BB962C8B-B14F-4D97-AF65-F5344CB8AC3E}">
        <p14:creationId xmlns:p14="http://schemas.microsoft.com/office/powerpoint/2010/main" val="2185776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56C86-3510-540E-D06C-54334374B9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5967B7CF-0C51-F569-F469-5CF37A94C6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655E88A-F5D9-E615-4AAC-3FDDE211E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19140-06F8-524F-8C68-AAAA4736408A}" type="datetimeFigureOut">
              <a:rPr lang="en-CN" smtClean="0"/>
              <a:t>04/21/2023</a:t>
            </a:fld>
            <a:endParaRPr lang="en-CN"/>
          </a:p>
        </p:txBody>
      </p:sp>
      <p:sp>
        <p:nvSpPr>
          <p:cNvPr id="5" name="Footer Placeholder 4">
            <a:extLst>
              <a:ext uri="{FF2B5EF4-FFF2-40B4-BE49-F238E27FC236}">
                <a16:creationId xmlns:a16="http://schemas.microsoft.com/office/drawing/2014/main" id="{26EF9B48-EF50-486E-9768-A1CDEF0B8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586A8A8A-6C7C-04A1-F390-4BBB3B21D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03D91-7C3F-6147-A41D-E5F3046DCF3C}" type="slidenum">
              <a:rPr lang="en-CN" smtClean="0"/>
              <a:t>‹#›</a:t>
            </a:fld>
            <a:endParaRPr lang="en-CN"/>
          </a:p>
        </p:txBody>
      </p:sp>
    </p:spTree>
    <p:extLst>
      <p:ext uri="{BB962C8B-B14F-4D97-AF65-F5344CB8AC3E}">
        <p14:creationId xmlns:p14="http://schemas.microsoft.com/office/powerpoint/2010/main" val="1053117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Background and Literature review</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E74DC9F-C9C4-9CE1-356C-9570F4BB8999}"/>
              </a:ext>
            </a:extLst>
          </p:cNvPr>
          <p:cNvSpPr txBox="1">
            <a:spLocks/>
          </p:cNvSpPr>
          <p:nvPr/>
        </p:nvSpPr>
        <p:spPr>
          <a:xfrm>
            <a:off x="278858" y="175484"/>
            <a:ext cx="1163428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dirty="0"/>
              <a:t>Significance</a:t>
            </a:r>
            <a:r>
              <a:rPr lang="zh-CN" altLang="en-US" dirty="0"/>
              <a:t> </a:t>
            </a:r>
            <a:r>
              <a:rPr lang="en-US" altLang="zh-CN" dirty="0"/>
              <a:t>and</a:t>
            </a:r>
            <a:r>
              <a:rPr lang="zh-CN" altLang="en-US" dirty="0"/>
              <a:t> </a:t>
            </a:r>
            <a:r>
              <a:rPr lang="en-US" altLang="zh-CN" dirty="0"/>
              <a:t>novelty</a:t>
            </a:r>
            <a:r>
              <a:rPr lang="zh-CN" altLang="en-US" dirty="0"/>
              <a:t> </a:t>
            </a:r>
            <a:endParaRPr lang="en-GB" altLang="zh-CN" dirty="0"/>
          </a:p>
          <a:p>
            <a:pPr algn="r"/>
            <a:r>
              <a:rPr lang="en-US" altLang="zh-CN" sz="2800" dirty="0"/>
              <a:t>----</a:t>
            </a:r>
            <a:r>
              <a:rPr lang="zh-CN" altLang="en-US" sz="2800" dirty="0"/>
              <a:t> </a:t>
            </a:r>
            <a:r>
              <a:rPr lang="en-GB" altLang="zh-CN" sz="2800" dirty="0"/>
              <a:t>perform well with limited data in a new environment</a:t>
            </a:r>
            <a:endParaRPr lang="en-CN" dirty="0"/>
          </a:p>
        </p:txBody>
      </p:sp>
      <p:grpSp>
        <p:nvGrpSpPr>
          <p:cNvPr id="2" name="Group 1">
            <a:extLst>
              <a:ext uri="{FF2B5EF4-FFF2-40B4-BE49-F238E27FC236}">
                <a16:creationId xmlns:a16="http://schemas.microsoft.com/office/drawing/2014/main" id="{FBD1F81F-E6DD-AF8F-B159-3DCB3E111353}"/>
              </a:ext>
            </a:extLst>
          </p:cNvPr>
          <p:cNvGrpSpPr/>
          <p:nvPr/>
        </p:nvGrpSpPr>
        <p:grpSpPr>
          <a:xfrm>
            <a:off x="791753" y="1501047"/>
            <a:ext cx="10083198" cy="4368271"/>
            <a:chOff x="1201185" y="1149460"/>
            <a:chExt cx="10083198" cy="4368271"/>
          </a:xfrm>
        </p:grpSpPr>
        <p:sp>
          <p:nvSpPr>
            <p:cNvPr id="11" name="TextBox 10">
              <a:extLst>
                <a:ext uri="{FF2B5EF4-FFF2-40B4-BE49-F238E27FC236}">
                  <a16:creationId xmlns:a16="http://schemas.microsoft.com/office/drawing/2014/main" id="{5A210FBE-327D-F1EC-6DB5-2D1408B0C955}"/>
                </a:ext>
              </a:extLst>
            </p:cNvPr>
            <p:cNvSpPr txBox="1"/>
            <p:nvPr/>
          </p:nvSpPr>
          <p:spPr>
            <a:xfrm>
              <a:off x="3143744" y="1149460"/>
              <a:ext cx="5904512" cy="369332"/>
            </a:xfrm>
            <a:prstGeom prst="rect">
              <a:avLst/>
            </a:prstGeom>
            <a:noFill/>
          </p:spPr>
          <p:txBody>
            <a:bodyPr wrap="square" rtlCol="0">
              <a:spAutoFit/>
            </a:bodyPr>
            <a:lstStyle/>
            <a:p>
              <a:pPr algn="ctr"/>
              <a:r>
                <a:rPr lang="en-CN" b="1" dirty="0"/>
                <a:t>New environment</a:t>
              </a:r>
            </a:p>
          </p:txBody>
        </p:sp>
        <p:grpSp>
          <p:nvGrpSpPr>
            <p:cNvPr id="24" name="Group 23">
              <a:extLst>
                <a:ext uri="{FF2B5EF4-FFF2-40B4-BE49-F238E27FC236}">
                  <a16:creationId xmlns:a16="http://schemas.microsoft.com/office/drawing/2014/main" id="{21B93F12-4AC2-21D0-A86D-A96F7BAC73F4}"/>
                </a:ext>
              </a:extLst>
            </p:cNvPr>
            <p:cNvGrpSpPr/>
            <p:nvPr/>
          </p:nvGrpSpPr>
          <p:grpSpPr>
            <a:xfrm>
              <a:off x="6857661" y="1581906"/>
              <a:ext cx="4426722" cy="3894541"/>
              <a:chOff x="6761703" y="1546174"/>
              <a:chExt cx="4426722" cy="3894541"/>
            </a:xfrm>
          </p:grpSpPr>
          <p:sp>
            <p:nvSpPr>
              <p:cNvPr id="10" name="TextBox 9">
                <a:extLst>
                  <a:ext uri="{FF2B5EF4-FFF2-40B4-BE49-F238E27FC236}">
                    <a16:creationId xmlns:a16="http://schemas.microsoft.com/office/drawing/2014/main" id="{11A31352-FB15-1942-A344-7DA425F8198C}"/>
                  </a:ext>
                </a:extLst>
              </p:cNvPr>
              <p:cNvSpPr txBox="1"/>
              <p:nvPr/>
            </p:nvSpPr>
            <p:spPr>
              <a:xfrm>
                <a:off x="7815227" y="1818708"/>
                <a:ext cx="825867" cy="369332"/>
              </a:xfrm>
              <a:prstGeom prst="rect">
                <a:avLst/>
              </a:prstGeom>
              <a:noFill/>
            </p:spPr>
            <p:txBody>
              <a:bodyPr wrap="none" rtlCol="0">
                <a:spAutoFit/>
              </a:bodyPr>
              <a:lstStyle/>
              <a:p>
                <a:r>
                  <a:rPr lang="en-CN" b="1" dirty="0"/>
                  <a:t>MAML</a:t>
                </a:r>
              </a:p>
            </p:txBody>
          </p:sp>
          <p:pic>
            <p:nvPicPr>
              <p:cNvPr id="13" name="Graphic 12" descr="Grinning face with no fill">
                <a:extLst>
                  <a:ext uri="{FF2B5EF4-FFF2-40B4-BE49-F238E27FC236}">
                    <a16:creationId xmlns:a16="http://schemas.microsoft.com/office/drawing/2014/main" id="{8E895F2A-00FC-C8E6-AF10-39E2796300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3974" y="1546174"/>
                <a:ext cx="914400" cy="914400"/>
              </a:xfrm>
              <a:prstGeom prst="rect">
                <a:avLst/>
              </a:prstGeom>
            </p:spPr>
          </p:pic>
          <p:sp>
            <p:nvSpPr>
              <p:cNvPr id="18" name="TextBox 17">
                <a:extLst>
                  <a:ext uri="{FF2B5EF4-FFF2-40B4-BE49-F238E27FC236}">
                    <a16:creationId xmlns:a16="http://schemas.microsoft.com/office/drawing/2014/main" id="{059B5DC6-F446-055A-A61A-3FC40BA7B6DC}"/>
                  </a:ext>
                </a:extLst>
              </p:cNvPr>
              <p:cNvSpPr txBox="1"/>
              <p:nvPr/>
            </p:nvSpPr>
            <p:spPr>
              <a:xfrm>
                <a:off x="6761703" y="2357235"/>
                <a:ext cx="4426722" cy="1295868"/>
              </a:xfrm>
              <a:prstGeom prst="rect">
                <a:avLst/>
              </a:prstGeom>
              <a:noFill/>
            </p:spPr>
            <p:txBody>
              <a:bodyPr wrap="square" rtlCol="0">
                <a:spAutoFit/>
              </a:bodyPr>
              <a:lstStyle/>
              <a:p>
                <a:pPr marL="400050" indent="-400050">
                  <a:lnSpc>
                    <a:spcPct val="150000"/>
                  </a:lnSpc>
                  <a:buSzPct val="80000"/>
                  <a:buFont typeface="+mj-lt"/>
                  <a:buAutoNum type="romanUcPeriod"/>
                </a:pPr>
                <a:r>
                  <a:rPr lang="en-CN" dirty="0"/>
                  <a:t>Only </a:t>
                </a:r>
                <a:r>
                  <a:rPr lang="en-CN" dirty="0">
                    <a:solidFill>
                      <a:srgbClr val="C00000"/>
                    </a:solidFill>
                  </a:rPr>
                  <a:t>THREE</a:t>
                </a:r>
                <a:r>
                  <a:rPr lang="en-CN" dirty="0"/>
                  <a:t> data points are enough for a new environment</a:t>
                </a:r>
              </a:p>
              <a:p>
                <a:pPr marL="400050" indent="-400050">
                  <a:lnSpc>
                    <a:spcPct val="150000"/>
                  </a:lnSpc>
                  <a:buSzPct val="80000"/>
                  <a:buFont typeface="+mj-lt"/>
                  <a:buAutoNum type="romanUcPeriod"/>
                </a:pPr>
                <a:r>
                  <a:rPr lang="en-CN" dirty="0"/>
                  <a:t>Faster convergence and higher accuracy</a:t>
                </a:r>
              </a:p>
            </p:txBody>
          </p:sp>
          <p:pic>
            <p:nvPicPr>
              <p:cNvPr id="21" name="Picture 20">
                <a:extLst>
                  <a:ext uri="{FF2B5EF4-FFF2-40B4-BE49-F238E27FC236}">
                    <a16:creationId xmlns:a16="http://schemas.microsoft.com/office/drawing/2014/main" id="{9A82AF6A-B73C-2121-8CEE-4892B892B039}"/>
                  </a:ext>
                </a:extLst>
              </p:cNvPr>
              <p:cNvPicPr>
                <a:picLocks noChangeAspect="1"/>
              </p:cNvPicPr>
              <p:nvPr/>
            </p:nvPicPr>
            <p:blipFill>
              <a:blip r:embed="rId4"/>
              <a:stretch>
                <a:fillRect/>
              </a:stretch>
            </p:blipFill>
            <p:spPr>
              <a:xfrm>
                <a:off x="8206905" y="3904396"/>
                <a:ext cx="1536319" cy="1536319"/>
              </a:xfrm>
              <a:prstGeom prst="rect">
                <a:avLst/>
              </a:prstGeom>
            </p:spPr>
          </p:pic>
        </p:grpSp>
        <p:grpSp>
          <p:nvGrpSpPr>
            <p:cNvPr id="23" name="Group 22">
              <a:extLst>
                <a:ext uri="{FF2B5EF4-FFF2-40B4-BE49-F238E27FC236}">
                  <a16:creationId xmlns:a16="http://schemas.microsoft.com/office/drawing/2014/main" id="{05BE2AE6-69CE-6A4B-F53E-58AF8972FF7C}"/>
                </a:ext>
              </a:extLst>
            </p:cNvPr>
            <p:cNvGrpSpPr/>
            <p:nvPr/>
          </p:nvGrpSpPr>
          <p:grpSpPr>
            <a:xfrm>
              <a:off x="1201185" y="1581906"/>
              <a:ext cx="4642489" cy="3935825"/>
              <a:chOff x="1646778" y="1615901"/>
              <a:chExt cx="4642489" cy="3935825"/>
            </a:xfrm>
          </p:grpSpPr>
          <p:sp>
            <p:nvSpPr>
              <p:cNvPr id="9" name="TextBox 8">
                <a:extLst>
                  <a:ext uri="{FF2B5EF4-FFF2-40B4-BE49-F238E27FC236}">
                    <a16:creationId xmlns:a16="http://schemas.microsoft.com/office/drawing/2014/main" id="{862EBAB5-BB99-ECED-E029-51F99F7A7820}"/>
                  </a:ext>
                </a:extLst>
              </p:cNvPr>
              <p:cNvSpPr txBox="1"/>
              <p:nvPr/>
            </p:nvSpPr>
            <p:spPr>
              <a:xfrm>
                <a:off x="2626842" y="1854440"/>
                <a:ext cx="1741182" cy="369332"/>
              </a:xfrm>
              <a:prstGeom prst="rect">
                <a:avLst/>
              </a:prstGeom>
              <a:noFill/>
            </p:spPr>
            <p:txBody>
              <a:bodyPr wrap="none" rtlCol="0">
                <a:spAutoFit/>
              </a:bodyPr>
              <a:lstStyle/>
              <a:p>
                <a:r>
                  <a:rPr lang="en-CN" b="1" dirty="0"/>
                  <a:t>CNN (Widar 3.0)</a:t>
                </a:r>
              </a:p>
            </p:txBody>
          </p:sp>
          <p:pic>
            <p:nvPicPr>
              <p:cNvPr id="15" name="Graphic 14" descr="Sad face with no fill">
                <a:extLst>
                  <a:ext uri="{FF2B5EF4-FFF2-40B4-BE49-F238E27FC236}">
                    <a16:creationId xmlns:a16="http://schemas.microsoft.com/office/drawing/2014/main" id="{7AFCC977-91B7-574B-D747-AE4E22C995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65720" y="1615901"/>
                <a:ext cx="914400" cy="914400"/>
              </a:xfrm>
              <a:prstGeom prst="rect">
                <a:avLst/>
              </a:prstGeom>
            </p:spPr>
          </p:pic>
          <p:pic>
            <p:nvPicPr>
              <p:cNvPr id="16" name="Picture 15">
                <a:extLst>
                  <a:ext uri="{FF2B5EF4-FFF2-40B4-BE49-F238E27FC236}">
                    <a16:creationId xmlns:a16="http://schemas.microsoft.com/office/drawing/2014/main" id="{B487DB49-C178-79D6-2C2D-FA50008C0BB9}"/>
                  </a:ext>
                </a:extLst>
              </p:cNvPr>
              <p:cNvPicPr>
                <a:picLocks noChangeAspect="1"/>
              </p:cNvPicPr>
              <p:nvPr/>
            </p:nvPicPr>
            <p:blipFill>
              <a:blip r:embed="rId7"/>
              <a:stretch>
                <a:fillRect/>
              </a:stretch>
            </p:blipFill>
            <p:spPr>
              <a:xfrm>
                <a:off x="2948506" y="3669829"/>
                <a:ext cx="1881897" cy="1881897"/>
              </a:xfrm>
              <a:prstGeom prst="rect">
                <a:avLst/>
              </a:prstGeom>
            </p:spPr>
          </p:pic>
          <p:sp>
            <p:nvSpPr>
              <p:cNvPr id="17" name="TextBox 16">
                <a:extLst>
                  <a:ext uri="{FF2B5EF4-FFF2-40B4-BE49-F238E27FC236}">
                    <a16:creationId xmlns:a16="http://schemas.microsoft.com/office/drawing/2014/main" id="{ABE676BE-6077-ACEF-9732-3BD95007AB64}"/>
                  </a:ext>
                </a:extLst>
              </p:cNvPr>
              <p:cNvSpPr txBox="1"/>
              <p:nvPr/>
            </p:nvSpPr>
            <p:spPr>
              <a:xfrm>
                <a:off x="1646778" y="2493946"/>
                <a:ext cx="4642489" cy="880369"/>
              </a:xfrm>
              <a:prstGeom prst="rect">
                <a:avLst/>
              </a:prstGeom>
              <a:noFill/>
            </p:spPr>
            <p:txBody>
              <a:bodyPr wrap="none" rtlCol="0">
                <a:spAutoFit/>
              </a:bodyPr>
              <a:lstStyle/>
              <a:p>
                <a:pPr marL="400050" indent="-400050">
                  <a:lnSpc>
                    <a:spcPct val="150000"/>
                  </a:lnSpc>
                  <a:buSzPct val="80000"/>
                  <a:buFont typeface="+mj-lt"/>
                  <a:buAutoNum type="romanUcPeriod"/>
                </a:pPr>
                <a:r>
                  <a:rPr lang="en-CN" dirty="0"/>
                  <a:t>The number of steps for fine-tuning is large</a:t>
                </a:r>
              </a:p>
              <a:p>
                <a:pPr marL="400050" indent="-400050">
                  <a:lnSpc>
                    <a:spcPct val="150000"/>
                  </a:lnSpc>
                  <a:buSzPct val="80000"/>
                  <a:buFont typeface="+mj-lt"/>
                  <a:buAutoNum type="romanUcPeriod"/>
                </a:pPr>
                <a:r>
                  <a:rPr lang="en-CN" dirty="0"/>
                  <a:t>The accuracy is low</a:t>
                </a:r>
              </a:p>
            </p:txBody>
          </p:sp>
        </p:grpSp>
        <p:pic>
          <p:nvPicPr>
            <p:cNvPr id="26" name="Graphic 25" descr="Arrow Straight">
              <a:extLst>
                <a:ext uri="{FF2B5EF4-FFF2-40B4-BE49-F238E27FC236}">
                  <a16:creationId xmlns:a16="http://schemas.microsoft.com/office/drawing/2014/main" id="{A4FDD440-B82F-62B2-563A-5621790AE0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5843675" y="3422288"/>
              <a:ext cx="914400" cy="914400"/>
            </a:xfrm>
            <a:prstGeom prst="rect">
              <a:avLst/>
            </a:prstGeom>
          </p:spPr>
        </p:pic>
      </p:grpSp>
    </p:spTree>
    <p:extLst>
      <p:ext uri="{BB962C8B-B14F-4D97-AF65-F5344CB8AC3E}">
        <p14:creationId xmlns:p14="http://schemas.microsoft.com/office/powerpoint/2010/main" val="101111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9FC1-DDB1-1DB0-8CFA-7D18DB54EE73}"/>
              </a:ext>
            </a:extLst>
          </p:cNvPr>
          <p:cNvSpPr>
            <a:spLocks noGrp="1"/>
          </p:cNvSpPr>
          <p:nvPr>
            <p:ph type="title"/>
          </p:nvPr>
        </p:nvSpPr>
        <p:spPr/>
        <p:txBody>
          <a:bodyPr/>
          <a:lstStyle/>
          <a:p>
            <a:r>
              <a:rPr lang="en-CN" dirty="0"/>
              <a:t>Algorithm</a:t>
            </a:r>
          </a:p>
        </p:txBody>
      </p:sp>
      <p:sp>
        <p:nvSpPr>
          <p:cNvPr id="3" name="Text Placeholder 2">
            <a:extLst>
              <a:ext uri="{FF2B5EF4-FFF2-40B4-BE49-F238E27FC236}">
                <a16:creationId xmlns:a16="http://schemas.microsoft.com/office/drawing/2014/main" id="{75C28D3F-1D82-0BE3-ABC6-B502F29602D4}"/>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3009475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E1585-0BA2-2915-C9B2-E38B3AD91A05}"/>
              </a:ext>
            </a:extLst>
          </p:cNvPr>
          <p:cNvSpPr>
            <a:spLocks noGrp="1"/>
          </p:cNvSpPr>
          <p:nvPr>
            <p:ph type="title"/>
          </p:nvPr>
        </p:nvSpPr>
        <p:spPr/>
        <p:txBody>
          <a:bodyPr/>
          <a:lstStyle/>
          <a:p>
            <a:r>
              <a:rPr lang="en-US" altLang="zh-CN" dirty="0"/>
              <a:t>What is a task?</a:t>
            </a:r>
            <a:endParaRPr lang="zh-CN" altLang="en-US" dirty="0"/>
          </a:p>
        </p:txBody>
      </p:sp>
      <p:sp>
        <p:nvSpPr>
          <p:cNvPr id="3" name="矩形 2">
            <a:extLst>
              <a:ext uri="{FF2B5EF4-FFF2-40B4-BE49-F238E27FC236}">
                <a16:creationId xmlns:a16="http://schemas.microsoft.com/office/drawing/2014/main" id="{88526800-5487-526E-2D6B-B486C54A3852}"/>
              </a:ext>
            </a:extLst>
          </p:cNvPr>
          <p:cNvSpPr/>
          <p:nvPr/>
        </p:nvSpPr>
        <p:spPr>
          <a:xfrm>
            <a:off x="5099901" y="1690687"/>
            <a:ext cx="1659118" cy="8262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4CF7F4B-CA3E-45EB-84C9-CBF88BADB5E7}"/>
              </a:ext>
            </a:extLst>
          </p:cNvPr>
          <p:cNvSpPr txBox="1"/>
          <p:nvPr/>
        </p:nvSpPr>
        <p:spPr>
          <a:xfrm>
            <a:off x="5373279" y="1780656"/>
            <a:ext cx="1272618" cy="646331"/>
          </a:xfrm>
          <a:prstGeom prst="rect">
            <a:avLst/>
          </a:prstGeom>
          <a:noFill/>
        </p:spPr>
        <p:txBody>
          <a:bodyPr wrap="square" rtlCol="0">
            <a:spAutoFit/>
          </a:bodyPr>
          <a:lstStyle/>
          <a:p>
            <a:r>
              <a:rPr lang="en-US" altLang="zh-CN" sz="3600" dirty="0"/>
              <a:t>TASK</a:t>
            </a:r>
            <a:endParaRPr lang="zh-CN" altLang="en-US" sz="3600" dirty="0"/>
          </a:p>
        </p:txBody>
      </p:sp>
      <p:cxnSp>
        <p:nvCxnSpPr>
          <p:cNvPr id="6" name="直接箭头连接符 5">
            <a:extLst>
              <a:ext uri="{FF2B5EF4-FFF2-40B4-BE49-F238E27FC236}">
                <a16:creationId xmlns:a16="http://schemas.microsoft.com/office/drawing/2014/main" id="{CB9EAE0C-CA20-0FAD-4162-4F56624F3BBF}"/>
              </a:ext>
            </a:extLst>
          </p:cNvPr>
          <p:cNvCxnSpPr>
            <a:stCxn id="3" idx="2"/>
          </p:cNvCxnSpPr>
          <p:nvPr/>
        </p:nvCxnSpPr>
        <p:spPr>
          <a:xfrm flipH="1">
            <a:off x="4317476" y="2516956"/>
            <a:ext cx="1611984" cy="56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0E2969C3-627D-E0CD-4885-2CAC8BE87AF5}"/>
              </a:ext>
            </a:extLst>
          </p:cNvPr>
          <p:cNvCxnSpPr>
            <a:stCxn id="3" idx="2"/>
          </p:cNvCxnSpPr>
          <p:nvPr/>
        </p:nvCxnSpPr>
        <p:spPr>
          <a:xfrm>
            <a:off x="5929460" y="2516956"/>
            <a:ext cx="1677971" cy="56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CDE68D8-324C-7527-10E4-A4E8A30184D2}"/>
              </a:ext>
            </a:extLst>
          </p:cNvPr>
          <p:cNvSpPr/>
          <p:nvPr/>
        </p:nvSpPr>
        <p:spPr>
          <a:xfrm>
            <a:off x="3242821" y="3205113"/>
            <a:ext cx="1611984" cy="8201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7152051-0FD9-2743-C379-52ECAFB4C868}"/>
              </a:ext>
            </a:extLst>
          </p:cNvPr>
          <p:cNvSpPr/>
          <p:nvPr/>
        </p:nvSpPr>
        <p:spPr>
          <a:xfrm>
            <a:off x="6909846" y="3212183"/>
            <a:ext cx="1677971" cy="8201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7352BCA-C604-84F6-A865-663C3EB14397}"/>
              </a:ext>
            </a:extLst>
          </p:cNvPr>
          <p:cNvSpPr txBox="1"/>
          <p:nvPr/>
        </p:nvSpPr>
        <p:spPr>
          <a:xfrm>
            <a:off x="3421930" y="3322791"/>
            <a:ext cx="1216058" cy="584775"/>
          </a:xfrm>
          <a:prstGeom prst="rect">
            <a:avLst/>
          </a:prstGeom>
          <a:noFill/>
        </p:spPr>
        <p:txBody>
          <a:bodyPr wrap="square" rtlCol="0">
            <a:spAutoFit/>
          </a:bodyPr>
          <a:lstStyle/>
          <a:p>
            <a:r>
              <a:rPr lang="en-US" altLang="zh-CN" sz="3200" dirty="0"/>
              <a:t>N way</a:t>
            </a:r>
            <a:endParaRPr lang="zh-CN" altLang="en-US" sz="3200" dirty="0"/>
          </a:p>
        </p:txBody>
      </p:sp>
      <p:sp>
        <p:nvSpPr>
          <p:cNvPr id="13" name="文本框 12">
            <a:extLst>
              <a:ext uri="{FF2B5EF4-FFF2-40B4-BE49-F238E27FC236}">
                <a16:creationId xmlns:a16="http://schemas.microsoft.com/office/drawing/2014/main" id="{EDF2DC44-987D-0115-79FB-67080904B029}"/>
              </a:ext>
            </a:extLst>
          </p:cNvPr>
          <p:cNvSpPr txBox="1"/>
          <p:nvPr/>
        </p:nvSpPr>
        <p:spPr>
          <a:xfrm>
            <a:off x="7164371" y="3355942"/>
            <a:ext cx="1253765" cy="584775"/>
          </a:xfrm>
          <a:prstGeom prst="rect">
            <a:avLst/>
          </a:prstGeom>
          <a:noFill/>
        </p:spPr>
        <p:txBody>
          <a:bodyPr wrap="square" rtlCol="0">
            <a:spAutoFit/>
          </a:bodyPr>
          <a:lstStyle/>
          <a:p>
            <a:r>
              <a:rPr lang="en-US" altLang="zh-CN" sz="3200" dirty="0"/>
              <a:t>K shot</a:t>
            </a:r>
            <a:endParaRPr lang="zh-CN" altLang="en-US" sz="3200" dirty="0"/>
          </a:p>
        </p:txBody>
      </p:sp>
      <p:sp>
        <p:nvSpPr>
          <p:cNvPr id="14" name="文本框 13">
            <a:extLst>
              <a:ext uri="{FF2B5EF4-FFF2-40B4-BE49-F238E27FC236}">
                <a16:creationId xmlns:a16="http://schemas.microsoft.com/office/drawing/2014/main" id="{FB62179F-1C61-78EE-D7FE-5AAC64A4958B}"/>
              </a:ext>
            </a:extLst>
          </p:cNvPr>
          <p:cNvSpPr txBox="1"/>
          <p:nvPr/>
        </p:nvSpPr>
        <p:spPr>
          <a:xfrm>
            <a:off x="1918355" y="2794889"/>
            <a:ext cx="2356701" cy="369332"/>
          </a:xfrm>
          <a:prstGeom prst="rect">
            <a:avLst/>
          </a:prstGeom>
          <a:noFill/>
        </p:spPr>
        <p:txBody>
          <a:bodyPr wrap="square" rtlCol="0">
            <a:spAutoFit/>
          </a:bodyPr>
          <a:lstStyle/>
          <a:p>
            <a:r>
              <a:rPr lang="en-US" altLang="zh-CN" dirty="0"/>
              <a:t>N different labels</a:t>
            </a:r>
            <a:endParaRPr lang="zh-CN" altLang="en-US" dirty="0"/>
          </a:p>
        </p:txBody>
      </p:sp>
      <p:sp>
        <p:nvSpPr>
          <p:cNvPr id="15" name="文本框 14">
            <a:extLst>
              <a:ext uri="{FF2B5EF4-FFF2-40B4-BE49-F238E27FC236}">
                <a16:creationId xmlns:a16="http://schemas.microsoft.com/office/drawing/2014/main" id="{8C7EE6B4-1FAB-B636-2B7F-71CF6F7BD8CA}"/>
              </a:ext>
            </a:extLst>
          </p:cNvPr>
          <p:cNvSpPr txBox="1"/>
          <p:nvPr/>
        </p:nvSpPr>
        <p:spPr>
          <a:xfrm>
            <a:off x="8026138" y="2778042"/>
            <a:ext cx="3355942" cy="369332"/>
          </a:xfrm>
          <a:prstGeom prst="rect">
            <a:avLst/>
          </a:prstGeom>
          <a:noFill/>
        </p:spPr>
        <p:txBody>
          <a:bodyPr wrap="square" rtlCol="0">
            <a:spAutoFit/>
          </a:bodyPr>
          <a:lstStyle/>
          <a:p>
            <a:r>
              <a:rPr lang="en-US" altLang="zh-CN" dirty="0"/>
              <a:t>K different samples in one label</a:t>
            </a:r>
            <a:endParaRPr lang="zh-CN" altLang="en-US" dirty="0"/>
          </a:p>
        </p:txBody>
      </p:sp>
      <p:cxnSp>
        <p:nvCxnSpPr>
          <p:cNvPr id="21" name="直接箭头连接符 20">
            <a:extLst>
              <a:ext uri="{FF2B5EF4-FFF2-40B4-BE49-F238E27FC236}">
                <a16:creationId xmlns:a16="http://schemas.microsoft.com/office/drawing/2014/main" id="{84078047-CB0C-1A0B-DA0A-757D093AD4E7}"/>
              </a:ext>
            </a:extLst>
          </p:cNvPr>
          <p:cNvCxnSpPr>
            <a:stCxn id="10" idx="2"/>
          </p:cNvCxnSpPr>
          <p:nvPr/>
        </p:nvCxnSpPr>
        <p:spPr>
          <a:xfrm flipH="1">
            <a:off x="6909846" y="4032315"/>
            <a:ext cx="838986" cy="831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C1721AE-7B0F-BF02-55E1-E0D5773A381F}"/>
              </a:ext>
            </a:extLst>
          </p:cNvPr>
          <p:cNvCxnSpPr>
            <a:stCxn id="10" idx="2"/>
          </p:cNvCxnSpPr>
          <p:nvPr/>
        </p:nvCxnSpPr>
        <p:spPr>
          <a:xfrm>
            <a:off x="7748832" y="4032315"/>
            <a:ext cx="838985" cy="869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0BB68C0C-8E73-B5A4-9C2E-38D596D26FBF}"/>
              </a:ext>
            </a:extLst>
          </p:cNvPr>
          <p:cNvSpPr/>
          <p:nvPr/>
        </p:nvSpPr>
        <p:spPr>
          <a:xfrm>
            <a:off x="5552387" y="4955829"/>
            <a:ext cx="1611984" cy="8201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5272101-8D1F-54A8-1150-C46E9A08868A}"/>
              </a:ext>
            </a:extLst>
          </p:cNvPr>
          <p:cNvSpPr txBox="1"/>
          <p:nvPr/>
        </p:nvSpPr>
        <p:spPr>
          <a:xfrm>
            <a:off x="5693788" y="4982671"/>
            <a:ext cx="1216058" cy="830997"/>
          </a:xfrm>
          <a:prstGeom prst="rect">
            <a:avLst/>
          </a:prstGeom>
          <a:noFill/>
        </p:spPr>
        <p:txBody>
          <a:bodyPr wrap="square" rtlCol="0">
            <a:spAutoFit/>
          </a:bodyPr>
          <a:lstStyle/>
          <a:p>
            <a:pPr algn="ctr"/>
            <a:r>
              <a:rPr lang="en-US" altLang="zh-CN" sz="2400" dirty="0"/>
              <a:t>Support Set</a:t>
            </a:r>
            <a:endParaRPr lang="zh-CN" altLang="en-US" sz="2400" dirty="0"/>
          </a:p>
        </p:txBody>
      </p:sp>
      <p:sp>
        <p:nvSpPr>
          <p:cNvPr id="26" name="矩形 25">
            <a:extLst>
              <a:ext uri="{FF2B5EF4-FFF2-40B4-BE49-F238E27FC236}">
                <a16:creationId xmlns:a16="http://schemas.microsoft.com/office/drawing/2014/main" id="{94B69C8B-8E81-9955-91E9-2CBE288B7CDA}"/>
              </a:ext>
            </a:extLst>
          </p:cNvPr>
          <p:cNvSpPr/>
          <p:nvPr/>
        </p:nvSpPr>
        <p:spPr>
          <a:xfrm>
            <a:off x="8587817" y="4993536"/>
            <a:ext cx="1611984" cy="8201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BCB365EB-8133-147B-1386-5F2094B53280}"/>
              </a:ext>
            </a:extLst>
          </p:cNvPr>
          <p:cNvSpPr txBox="1"/>
          <p:nvPr/>
        </p:nvSpPr>
        <p:spPr>
          <a:xfrm>
            <a:off x="8785780" y="4993536"/>
            <a:ext cx="1216058" cy="830997"/>
          </a:xfrm>
          <a:prstGeom prst="rect">
            <a:avLst/>
          </a:prstGeom>
          <a:noFill/>
        </p:spPr>
        <p:txBody>
          <a:bodyPr wrap="square" rtlCol="0">
            <a:spAutoFit/>
          </a:bodyPr>
          <a:lstStyle/>
          <a:p>
            <a:pPr algn="ctr"/>
            <a:r>
              <a:rPr lang="en-US" altLang="zh-CN" sz="2400" dirty="0"/>
              <a:t>Query Set</a:t>
            </a:r>
            <a:endParaRPr lang="zh-CN" altLang="en-US" sz="2400" dirty="0"/>
          </a:p>
        </p:txBody>
      </p:sp>
    </p:spTree>
    <p:extLst>
      <p:ext uri="{BB962C8B-B14F-4D97-AF65-F5344CB8AC3E}">
        <p14:creationId xmlns:p14="http://schemas.microsoft.com/office/powerpoint/2010/main" val="850780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58514" y="1902727"/>
            <a:ext cx="5474971" cy="1498668"/>
          </a:xfrm>
          <a:prstGeom prst="rect">
            <a:avLst/>
          </a:prstGeom>
        </p:spPr>
      </p:pic>
      <p:pic>
        <p:nvPicPr>
          <p:cNvPr id="4" name="Picture 3"/>
          <p:cNvPicPr>
            <a:picLocks noChangeAspect="1"/>
          </p:cNvPicPr>
          <p:nvPr/>
        </p:nvPicPr>
        <p:blipFill>
          <a:blip r:embed="rId3"/>
          <a:stretch>
            <a:fillRect/>
          </a:stretch>
        </p:blipFill>
        <p:spPr>
          <a:xfrm>
            <a:off x="1299944" y="4549311"/>
            <a:ext cx="5196842" cy="1574800"/>
          </a:xfrm>
          <a:prstGeom prst="rect">
            <a:avLst/>
          </a:prstGeom>
        </p:spPr>
      </p:pic>
      <p:sp>
        <p:nvSpPr>
          <p:cNvPr id="9" name="TextBox 8"/>
          <p:cNvSpPr txBox="1"/>
          <p:nvPr/>
        </p:nvSpPr>
        <p:spPr>
          <a:xfrm>
            <a:off x="264410" y="8267"/>
            <a:ext cx="2955040" cy="646331"/>
          </a:xfrm>
          <a:prstGeom prst="rect">
            <a:avLst/>
          </a:prstGeom>
          <a:noFill/>
        </p:spPr>
        <p:txBody>
          <a:bodyPr wrap="none" rtlCol="0">
            <a:spAutoFit/>
          </a:bodyPr>
          <a:lstStyle/>
          <a:p>
            <a:r>
              <a:rPr lang="en-US" sz="3600" b="1" dirty="0"/>
              <a:t>Meta Learning</a:t>
            </a:r>
          </a:p>
        </p:txBody>
      </p:sp>
      <p:grpSp>
        <p:nvGrpSpPr>
          <p:cNvPr id="11" name="Group 10"/>
          <p:cNvGrpSpPr/>
          <p:nvPr/>
        </p:nvGrpSpPr>
        <p:grpSpPr>
          <a:xfrm>
            <a:off x="1299944" y="1308225"/>
            <a:ext cx="9592112" cy="461665"/>
            <a:chOff x="1041128" y="1313132"/>
            <a:chExt cx="9592112" cy="461665"/>
          </a:xfrm>
        </p:grpSpPr>
        <p:sp>
          <p:nvSpPr>
            <p:cNvPr id="5" name="TextBox 4"/>
            <p:cNvSpPr txBox="1"/>
            <p:nvPr/>
          </p:nvSpPr>
          <p:spPr>
            <a:xfrm>
              <a:off x="1041128" y="1313132"/>
              <a:ext cx="2419252" cy="461665"/>
            </a:xfrm>
            <a:prstGeom prst="rect">
              <a:avLst/>
            </a:prstGeom>
            <a:noFill/>
          </p:spPr>
          <p:txBody>
            <a:bodyPr wrap="none" rtlCol="0">
              <a:spAutoFit/>
            </a:bodyPr>
            <a:lstStyle/>
            <a:p>
              <a:r>
                <a:rPr lang="en-US" sz="2400" u="sng" dirty="0"/>
                <a:t>Machine Learning</a:t>
              </a:r>
            </a:p>
          </p:txBody>
        </p:sp>
        <p:sp>
          <p:nvSpPr>
            <p:cNvPr id="6" name="TextBox 5"/>
            <p:cNvSpPr txBox="1"/>
            <p:nvPr/>
          </p:nvSpPr>
          <p:spPr>
            <a:xfrm>
              <a:off x="4145887" y="1313132"/>
              <a:ext cx="6487353" cy="461665"/>
            </a:xfrm>
            <a:prstGeom prst="rect">
              <a:avLst/>
            </a:prstGeom>
            <a:noFill/>
          </p:spPr>
          <p:txBody>
            <a:bodyPr wrap="none" rtlCol="0">
              <a:spAutoFit/>
            </a:bodyPr>
            <a:lstStyle/>
            <a:p>
              <a:r>
                <a:rPr lang="en-US" sz="2400" dirty="0"/>
                <a:t>Finding a function f</a:t>
              </a:r>
              <a:r>
                <a:rPr lang="zh-CN" altLang="en-US" sz="2400" dirty="0"/>
                <a:t> </a:t>
              </a:r>
              <a:r>
                <a:rPr lang="en-US" altLang="zh-CN" sz="2400" dirty="0"/>
                <a:t>according</a:t>
              </a:r>
              <a:r>
                <a:rPr lang="zh-CN" altLang="en-US" sz="2400" dirty="0"/>
                <a:t> </a:t>
              </a:r>
              <a:r>
                <a:rPr lang="en-GB" altLang="zh-CN" sz="2400" dirty="0"/>
                <a:t>to the given dataset</a:t>
              </a:r>
              <a:r>
                <a:rPr lang="en-US" sz="2400" dirty="0"/>
                <a:t> </a:t>
              </a:r>
            </a:p>
          </p:txBody>
        </p:sp>
        <p:sp>
          <p:nvSpPr>
            <p:cNvPr id="10" name="Right Arrow 9"/>
            <p:cNvSpPr/>
            <p:nvPr/>
          </p:nvSpPr>
          <p:spPr>
            <a:xfrm>
              <a:off x="3563846" y="1543965"/>
              <a:ext cx="375108" cy="45719"/>
            </a:xfrm>
            <a:prstGeom prst="rightArrow">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494067" y="3585782"/>
            <a:ext cx="9447653" cy="830997"/>
            <a:chOff x="1494067" y="3585782"/>
            <a:chExt cx="9447653" cy="830997"/>
          </a:xfrm>
        </p:grpSpPr>
        <p:sp>
          <p:nvSpPr>
            <p:cNvPr id="7" name="TextBox 6"/>
            <p:cNvSpPr txBox="1"/>
            <p:nvPr/>
          </p:nvSpPr>
          <p:spPr>
            <a:xfrm>
              <a:off x="1494067" y="3747143"/>
              <a:ext cx="2031005" cy="461665"/>
            </a:xfrm>
            <a:prstGeom prst="rect">
              <a:avLst/>
            </a:prstGeom>
            <a:noFill/>
          </p:spPr>
          <p:txBody>
            <a:bodyPr wrap="none" rtlCol="0">
              <a:spAutoFit/>
            </a:bodyPr>
            <a:lstStyle/>
            <a:p>
              <a:r>
                <a:rPr lang="en-US" sz="2400" u="sng" dirty="0"/>
                <a:t>Meta Learning</a:t>
              </a:r>
            </a:p>
          </p:txBody>
        </p:sp>
        <p:sp>
          <p:nvSpPr>
            <p:cNvPr id="8" name="TextBox 7"/>
            <p:cNvSpPr txBox="1"/>
            <p:nvPr/>
          </p:nvSpPr>
          <p:spPr>
            <a:xfrm>
              <a:off x="4454368" y="3585782"/>
              <a:ext cx="6487352" cy="830997"/>
            </a:xfrm>
            <a:prstGeom prst="rect">
              <a:avLst/>
            </a:prstGeom>
            <a:noFill/>
          </p:spPr>
          <p:txBody>
            <a:bodyPr wrap="square" rtlCol="0">
              <a:spAutoFit/>
            </a:bodyPr>
            <a:lstStyle/>
            <a:p>
              <a:r>
                <a:rPr lang="en-US" sz="2400" dirty="0">
                  <a:solidFill>
                    <a:schemeClr val="tx1">
                      <a:lumMod val="95000"/>
                      <a:lumOff val="5000"/>
                    </a:schemeClr>
                  </a:solidFill>
                </a:rPr>
                <a:t>Finding a </a:t>
              </a:r>
              <a:r>
                <a:rPr lang="en-US" sz="2400" b="0" i="0" u="none" strike="noStrike" dirty="0">
                  <a:solidFill>
                    <a:schemeClr val="tx1">
                      <a:lumMod val="95000"/>
                      <a:lumOff val="5000"/>
                    </a:schemeClr>
                  </a:solidFill>
                  <a:effectLst/>
                  <a:latin typeface="Söhne"/>
                </a:rPr>
                <a:t>function F that can quickly adapt to different test tasks</a:t>
              </a:r>
              <a:endParaRPr lang="en-US" sz="2400" dirty="0">
                <a:solidFill>
                  <a:schemeClr val="tx1">
                    <a:lumMod val="95000"/>
                    <a:lumOff val="5000"/>
                  </a:schemeClr>
                </a:solidFill>
              </a:endParaRPr>
            </a:p>
          </p:txBody>
        </p:sp>
      </p:grpSp>
      <p:sp>
        <p:nvSpPr>
          <p:cNvPr id="14" name="Right Arrow 13"/>
          <p:cNvSpPr/>
          <p:nvPr/>
        </p:nvSpPr>
        <p:spPr>
          <a:xfrm>
            <a:off x="3794020" y="3943251"/>
            <a:ext cx="376180" cy="69448"/>
          </a:xfrm>
          <a:prstGeom prst="rightArrow">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401F4F0-B143-282E-9FAA-E0E38818E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044" y="4499754"/>
            <a:ext cx="1979703" cy="19797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F795C4-B3D7-0870-0E84-AEBA359994CD}"/>
              </a:ext>
            </a:extLst>
          </p:cNvPr>
          <p:cNvPicPr>
            <a:picLocks noChangeAspect="1"/>
          </p:cNvPicPr>
          <p:nvPr/>
        </p:nvPicPr>
        <p:blipFill>
          <a:blip r:embed="rId2"/>
          <a:stretch>
            <a:fillRect/>
          </a:stretch>
        </p:blipFill>
        <p:spPr>
          <a:xfrm>
            <a:off x="2643612" y="1702806"/>
            <a:ext cx="6904773" cy="3452387"/>
          </a:xfrm>
          <a:prstGeom prst="rect">
            <a:avLst/>
          </a:prstGeom>
        </p:spPr>
      </p:pic>
      <p:sp>
        <p:nvSpPr>
          <p:cNvPr id="2" name="Title 1">
            <a:extLst>
              <a:ext uri="{FF2B5EF4-FFF2-40B4-BE49-F238E27FC236}">
                <a16:creationId xmlns:a16="http://schemas.microsoft.com/office/drawing/2014/main" id="{33F9341E-43F2-9153-B9B7-A990DA7F1696}"/>
              </a:ext>
            </a:extLst>
          </p:cNvPr>
          <p:cNvSpPr>
            <a:spLocks noGrp="1"/>
          </p:cNvSpPr>
          <p:nvPr>
            <p:ph type="title"/>
          </p:nvPr>
        </p:nvSpPr>
        <p:spPr>
          <a:xfrm>
            <a:off x="263525" y="0"/>
            <a:ext cx="10515600" cy="1325563"/>
          </a:xfrm>
        </p:spPr>
        <p:txBody>
          <a:bodyPr/>
          <a:lstStyle/>
          <a:p>
            <a:r>
              <a:rPr lang="en-CN" dirty="0"/>
              <a:t>Algorithm </a:t>
            </a:r>
            <a:r>
              <a:rPr lang="en-CN" sz="2800" dirty="0"/>
              <a:t>----MAML</a:t>
            </a:r>
            <a:endParaRPr lang="en-CN" dirty="0"/>
          </a:p>
        </p:txBody>
      </p:sp>
      <p:grpSp>
        <p:nvGrpSpPr>
          <p:cNvPr id="8" name="Group 7">
            <a:extLst>
              <a:ext uri="{FF2B5EF4-FFF2-40B4-BE49-F238E27FC236}">
                <a16:creationId xmlns:a16="http://schemas.microsoft.com/office/drawing/2014/main" id="{DB1B4359-5DE7-8DF7-70EC-7028F445ED05}"/>
              </a:ext>
            </a:extLst>
          </p:cNvPr>
          <p:cNvGrpSpPr/>
          <p:nvPr/>
        </p:nvGrpSpPr>
        <p:grpSpPr>
          <a:xfrm>
            <a:off x="200936" y="5802684"/>
            <a:ext cx="11991064" cy="688033"/>
            <a:chOff x="-143079" y="5977527"/>
            <a:chExt cx="11991064" cy="688033"/>
          </a:xfrm>
        </p:grpSpPr>
        <p:sp>
          <p:nvSpPr>
            <p:cNvPr id="5" name="TextBox 4">
              <a:extLst>
                <a:ext uri="{FF2B5EF4-FFF2-40B4-BE49-F238E27FC236}">
                  <a16:creationId xmlns:a16="http://schemas.microsoft.com/office/drawing/2014/main" id="{67C797D4-40D7-8740-5605-E53D4E3EA3C0}"/>
                </a:ext>
              </a:extLst>
            </p:cNvPr>
            <p:cNvSpPr txBox="1"/>
            <p:nvPr/>
          </p:nvSpPr>
          <p:spPr>
            <a:xfrm>
              <a:off x="544954" y="6090712"/>
              <a:ext cx="11303031" cy="461665"/>
            </a:xfrm>
            <a:prstGeom prst="rect">
              <a:avLst/>
            </a:prstGeom>
            <a:noFill/>
          </p:spPr>
          <p:txBody>
            <a:bodyPr wrap="none" rtlCol="0">
              <a:spAutoFit/>
            </a:bodyPr>
            <a:lstStyle/>
            <a:p>
              <a:r>
                <a:rPr lang="en-CN" sz="2400" dirty="0"/>
                <a:t>Goal:</a:t>
              </a:r>
              <a:r>
                <a:rPr lang="en-US" sz="2400" dirty="0"/>
                <a:t> To learn parameters that can rapidly converge to global minimum of a new test task</a:t>
              </a:r>
              <a:endParaRPr lang="en-CN" sz="2400" dirty="0"/>
            </a:p>
          </p:txBody>
        </p:sp>
        <p:pic>
          <p:nvPicPr>
            <p:cNvPr id="7" name="Graphic 6" descr="Bullseye">
              <a:extLst>
                <a:ext uri="{FF2B5EF4-FFF2-40B4-BE49-F238E27FC236}">
                  <a16:creationId xmlns:a16="http://schemas.microsoft.com/office/drawing/2014/main" id="{E337CBA6-51DE-867E-941D-3BF7789959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079" y="5977527"/>
              <a:ext cx="688033" cy="688033"/>
            </a:xfrm>
            <a:prstGeom prst="rect">
              <a:avLst/>
            </a:prstGeom>
          </p:spPr>
        </p:pic>
      </p:grpSp>
    </p:spTree>
    <p:extLst>
      <p:ext uri="{BB962C8B-B14F-4D97-AF65-F5344CB8AC3E}">
        <p14:creationId xmlns:p14="http://schemas.microsoft.com/office/powerpoint/2010/main" val="297439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3525" y="0"/>
            <a:ext cx="10515600" cy="1325563"/>
          </a:xfrm>
        </p:spPr>
        <p:txBody>
          <a:bodyPr/>
          <a:lstStyle/>
          <a:p>
            <a:r>
              <a:rPr lang="en-US" dirty="0"/>
              <a:t>Algorithm </a:t>
            </a:r>
            <a:r>
              <a:rPr lang="en-US" sz="2800" dirty="0"/>
              <a:t>----MAML</a:t>
            </a:r>
            <a:endParaRPr lang="en-US" dirty="0"/>
          </a:p>
        </p:txBody>
      </p:sp>
      <p:pic>
        <p:nvPicPr>
          <p:cNvPr id="4" name="Picture 3"/>
          <p:cNvPicPr>
            <a:picLocks noChangeAspect="1"/>
          </p:cNvPicPr>
          <p:nvPr/>
        </p:nvPicPr>
        <p:blipFill>
          <a:blip r:embed="rId2"/>
          <a:stretch>
            <a:fillRect/>
          </a:stretch>
        </p:blipFill>
        <p:spPr>
          <a:xfrm>
            <a:off x="6404969" y="276314"/>
            <a:ext cx="5199428" cy="4374923"/>
          </a:xfrm>
          <a:prstGeom prst="rect">
            <a:avLst/>
          </a:prstGeom>
        </p:spPr>
      </p:pic>
      <p:sp>
        <p:nvSpPr>
          <p:cNvPr id="2" name="文本框 1">
            <a:extLst>
              <a:ext uri="{FF2B5EF4-FFF2-40B4-BE49-F238E27FC236}">
                <a16:creationId xmlns:a16="http://schemas.microsoft.com/office/drawing/2014/main" id="{F111A453-37CF-0475-92D0-73289E83AA13}"/>
              </a:ext>
            </a:extLst>
          </p:cNvPr>
          <p:cNvSpPr txBox="1"/>
          <p:nvPr/>
        </p:nvSpPr>
        <p:spPr>
          <a:xfrm>
            <a:off x="6404969" y="4748673"/>
            <a:ext cx="5199428" cy="923330"/>
          </a:xfrm>
          <a:prstGeom prst="rect">
            <a:avLst/>
          </a:prstGeom>
          <a:noFill/>
        </p:spPr>
        <p:txBody>
          <a:bodyPr wrap="square" rtlCol="0">
            <a:spAutoFit/>
          </a:bodyPr>
          <a:lstStyle/>
          <a:p>
            <a:r>
              <a:rPr lang="en-US" altLang="zh-CN" dirty="0"/>
              <a:t>C. Finn, P. </a:t>
            </a:r>
            <a:r>
              <a:rPr lang="en-US" altLang="zh-CN" dirty="0" err="1"/>
              <a:t>Abbeel</a:t>
            </a:r>
            <a:r>
              <a:rPr lang="en-US" altLang="zh-CN" dirty="0"/>
              <a:t>, and S. Levine, “Model-agnostic meta-learning for fast adaptation of deep networks,” in Proc. Int. Conf. Mach. Learn., 2017, pp. 1126–1135.</a:t>
            </a:r>
            <a:endParaRPr lang="zh-CN" altLang="en-US" dirty="0"/>
          </a:p>
        </p:txBody>
      </p:sp>
      <p:pic>
        <p:nvPicPr>
          <p:cNvPr id="6" name="图片 5">
            <a:extLst>
              <a:ext uri="{FF2B5EF4-FFF2-40B4-BE49-F238E27FC236}">
                <a16:creationId xmlns:a16="http://schemas.microsoft.com/office/drawing/2014/main" id="{6518B37B-3787-DD26-7646-0481622A2480}"/>
              </a:ext>
            </a:extLst>
          </p:cNvPr>
          <p:cNvPicPr>
            <a:picLocks noChangeAspect="1"/>
          </p:cNvPicPr>
          <p:nvPr/>
        </p:nvPicPr>
        <p:blipFill>
          <a:blip r:embed="rId3"/>
          <a:stretch>
            <a:fillRect/>
          </a:stretch>
        </p:blipFill>
        <p:spPr>
          <a:xfrm>
            <a:off x="685712" y="1478562"/>
            <a:ext cx="4996216" cy="4234081"/>
          </a:xfrm>
          <a:prstGeom prst="rect">
            <a:avLst/>
          </a:prstGeom>
        </p:spPr>
      </p:pic>
      <p:sp>
        <p:nvSpPr>
          <p:cNvPr id="5" name="箭头: 右 4">
            <a:extLst>
              <a:ext uri="{FF2B5EF4-FFF2-40B4-BE49-F238E27FC236}">
                <a16:creationId xmlns:a16="http://schemas.microsoft.com/office/drawing/2014/main" id="{9993B107-F46E-3836-2F3D-3BD69B9C9D05}"/>
              </a:ext>
            </a:extLst>
          </p:cNvPr>
          <p:cNvSpPr/>
          <p:nvPr/>
        </p:nvSpPr>
        <p:spPr>
          <a:xfrm>
            <a:off x="6115409" y="2562295"/>
            <a:ext cx="449634" cy="241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53808B17-7FAA-3A3A-1DC5-7393936C648E}"/>
              </a:ext>
            </a:extLst>
          </p:cNvPr>
          <p:cNvSpPr/>
          <p:nvPr/>
        </p:nvSpPr>
        <p:spPr>
          <a:xfrm>
            <a:off x="5787032" y="2106118"/>
            <a:ext cx="792480" cy="172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F700D14-2CD3-BB73-E730-089FB645332B}"/>
              </a:ext>
            </a:extLst>
          </p:cNvPr>
          <p:cNvSpPr txBox="1"/>
          <p:nvPr/>
        </p:nvSpPr>
        <p:spPr>
          <a:xfrm>
            <a:off x="5055389" y="2007812"/>
            <a:ext cx="843280" cy="369332"/>
          </a:xfrm>
          <a:prstGeom prst="rect">
            <a:avLst/>
          </a:prstGeom>
          <a:noFill/>
        </p:spPr>
        <p:txBody>
          <a:bodyPr wrap="square" rtlCol="0">
            <a:spAutoFit/>
          </a:bodyPr>
          <a:lstStyle/>
          <a:p>
            <a:r>
              <a:rPr lang="en-US" altLang="zh-CN" dirty="0"/>
              <a:t>Outer</a:t>
            </a:r>
            <a:endParaRPr lang="zh-CN" altLang="en-US" dirty="0"/>
          </a:p>
        </p:txBody>
      </p:sp>
      <p:sp>
        <p:nvSpPr>
          <p:cNvPr id="9" name="文本框 8">
            <a:extLst>
              <a:ext uri="{FF2B5EF4-FFF2-40B4-BE49-F238E27FC236}">
                <a16:creationId xmlns:a16="http://schemas.microsoft.com/office/drawing/2014/main" id="{DF48F5D2-6169-9CD1-668A-E218F6985EC0}"/>
              </a:ext>
            </a:extLst>
          </p:cNvPr>
          <p:cNvSpPr txBox="1"/>
          <p:nvPr/>
        </p:nvSpPr>
        <p:spPr>
          <a:xfrm>
            <a:off x="5462823" y="2475450"/>
            <a:ext cx="720449" cy="369332"/>
          </a:xfrm>
          <a:prstGeom prst="rect">
            <a:avLst/>
          </a:prstGeom>
          <a:noFill/>
        </p:spPr>
        <p:txBody>
          <a:bodyPr wrap="square" rtlCol="0">
            <a:spAutoFit/>
          </a:bodyPr>
          <a:lstStyle/>
          <a:p>
            <a:r>
              <a:rPr lang="en-US" altLang="zh-CN" dirty="0"/>
              <a:t>inner</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3525" y="0"/>
            <a:ext cx="10515600" cy="1325563"/>
          </a:xfrm>
        </p:spPr>
        <p:txBody>
          <a:bodyPr/>
          <a:lstStyle/>
          <a:p>
            <a:r>
              <a:rPr lang="en-US" sz="2400" dirty="0"/>
              <a:t>Theoretical Guarantee for MAML</a:t>
            </a:r>
          </a:p>
        </p:txBody>
      </p:sp>
      <p:pic>
        <p:nvPicPr>
          <p:cNvPr id="5" name="Picture 4"/>
          <p:cNvPicPr>
            <a:picLocks noChangeAspect="1"/>
          </p:cNvPicPr>
          <p:nvPr/>
        </p:nvPicPr>
        <p:blipFill>
          <a:blip r:embed="rId2"/>
          <a:stretch>
            <a:fillRect/>
          </a:stretch>
        </p:blipFill>
        <p:spPr>
          <a:xfrm>
            <a:off x="2153920" y="1380490"/>
            <a:ext cx="7884160" cy="3324860"/>
          </a:xfrm>
          <a:prstGeom prst="rect">
            <a:avLst/>
          </a:prstGeom>
        </p:spPr>
      </p:pic>
      <p:sp>
        <p:nvSpPr>
          <p:cNvPr id="2" name="文本框 1"/>
          <p:cNvSpPr txBox="1"/>
          <p:nvPr/>
        </p:nvSpPr>
        <p:spPr>
          <a:xfrm>
            <a:off x="300355" y="5122545"/>
            <a:ext cx="11157585" cy="922020"/>
          </a:xfrm>
          <a:prstGeom prst="rect">
            <a:avLst/>
          </a:prstGeom>
          <a:noFill/>
        </p:spPr>
        <p:txBody>
          <a:bodyPr wrap="square" rtlCol="0">
            <a:spAutoFit/>
          </a:bodyPr>
          <a:lstStyle/>
          <a:p>
            <a:r>
              <a:rPr lang="en-US" altLang="zh-CN"/>
              <a:t>Reference:</a:t>
            </a:r>
          </a:p>
          <a:p>
            <a:r>
              <a:rPr lang="zh-CN" altLang="en-US"/>
              <a:t>P. Zhou, Y. Zou, X.-T. Yuan, J. Feng, C. Xiong, and S. Hoi, “Task similarity aware meta learning: Theory-inspired improvement on MAML,” in Proc. Uncertainty Artif. Intell., 2021, pp. 23–33.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3525" y="0"/>
            <a:ext cx="10515600" cy="1325563"/>
          </a:xfrm>
        </p:spPr>
        <p:txBody>
          <a:bodyPr/>
          <a:lstStyle/>
          <a:p>
            <a:r>
              <a:rPr lang="en-US" dirty="0"/>
              <a:t>Algorithm </a:t>
            </a:r>
            <a:r>
              <a:rPr lang="en-US" sz="2800" dirty="0"/>
              <a:t>----MAML-DG</a:t>
            </a:r>
            <a:endParaRPr lang="en-US" dirty="0"/>
          </a:p>
        </p:txBody>
      </p:sp>
      <p:pic>
        <p:nvPicPr>
          <p:cNvPr id="2" name="Picture 1"/>
          <p:cNvPicPr>
            <a:picLocks noChangeAspect="1"/>
          </p:cNvPicPr>
          <p:nvPr/>
        </p:nvPicPr>
        <p:blipFill>
          <a:blip r:embed="rId2"/>
          <a:stretch>
            <a:fillRect/>
          </a:stretch>
        </p:blipFill>
        <p:spPr>
          <a:xfrm>
            <a:off x="263525" y="989330"/>
            <a:ext cx="4348480" cy="5906770"/>
          </a:xfrm>
          <a:prstGeom prst="rect">
            <a:avLst/>
          </a:prstGeom>
        </p:spPr>
      </p:pic>
      <p:sp>
        <p:nvSpPr>
          <p:cNvPr id="4" name="文本框 3"/>
          <p:cNvSpPr txBox="1"/>
          <p:nvPr/>
        </p:nvSpPr>
        <p:spPr>
          <a:xfrm>
            <a:off x="5339080" y="1172845"/>
            <a:ext cx="5964555" cy="3692525"/>
          </a:xfrm>
          <a:prstGeom prst="rect">
            <a:avLst/>
          </a:prstGeom>
          <a:noFill/>
        </p:spPr>
        <p:txBody>
          <a:bodyPr wrap="square" rtlCol="0">
            <a:spAutoFit/>
          </a:bodyPr>
          <a:lstStyle/>
          <a:p>
            <a:r>
              <a:rPr lang="en-US" altLang="zh-CN"/>
              <a:t>Idea: Mimic the real train-test domain shift</a:t>
            </a:r>
          </a:p>
          <a:p>
            <a:endParaRPr lang="en-US" altLang="zh-CN"/>
          </a:p>
          <a:p>
            <a:r>
              <a:rPr lang="en-US" altLang="zh-CN"/>
              <a:t>1-3:</a:t>
            </a:r>
          </a:p>
          <a:p>
            <a:r>
              <a:rPr lang="en-US" altLang="zh-CN"/>
              <a:t>Randomly pick out two training domains</a:t>
            </a:r>
          </a:p>
          <a:p>
            <a:endParaRPr lang="en-US" altLang="zh-CN"/>
          </a:p>
          <a:p>
            <a:r>
              <a:rPr lang="en-US" altLang="zh-CN"/>
              <a:t>4-7:</a:t>
            </a:r>
          </a:p>
          <a:p>
            <a:r>
              <a:rPr lang="en-US" altLang="zh-CN"/>
              <a:t>Virtually train a θ’ through an entire MAML algorithm based on the first domain</a:t>
            </a:r>
          </a:p>
          <a:p>
            <a:endParaRPr lang="en-US" altLang="zh-CN"/>
          </a:p>
          <a:p>
            <a:r>
              <a:rPr lang="en-US" altLang="zh-CN"/>
              <a:t>8-10 (</a:t>
            </a:r>
            <a:r>
              <a:rPr lang="en-US" altLang="zh-CN">
                <a:solidFill>
                  <a:srgbClr val="0070C0"/>
                </a:solidFill>
                <a:sym typeface="+mn-ea"/>
              </a:rPr>
              <a:t>Mimic the real train-test domain shift</a:t>
            </a:r>
            <a:r>
              <a:rPr lang="en-US" altLang="zh-CN"/>
              <a:t>):</a:t>
            </a:r>
          </a:p>
          <a:p>
            <a:r>
              <a:rPr lang="en-US" altLang="zh-CN"/>
              <a:t>Treat </a:t>
            </a:r>
            <a:r>
              <a:rPr lang="en-US" altLang="zh-CN">
                <a:sym typeface="+mn-ea"/>
              </a:rPr>
              <a:t>θ’ as the initialization of the second domain;</a:t>
            </a:r>
          </a:p>
          <a:p>
            <a:r>
              <a:rPr lang="en-US" altLang="zh-CN"/>
              <a:t>Do the fine-tuning on the second domain;</a:t>
            </a:r>
          </a:p>
          <a:p>
            <a:r>
              <a:rPr lang="en-US" altLang="zh-CN"/>
              <a:t>Derive the loss </a:t>
            </a:r>
            <a:r>
              <a:rPr lang="en-US" altLang="zh-CN" b="1" i="1"/>
              <a:t>L</a:t>
            </a:r>
          </a:p>
        </p:txBody>
      </p:sp>
      <p:sp>
        <p:nvSpPr>
          <p:cNvPr id="5" name="文本框 4"/>
          <p:cNvSpPr txBox="1"/>
          <p:nvPr/>
        </p:nvSpPr>
        <p:spPr>
          <a:xfrm>
            <a:off x="5339080" y="5360670"/>
            <a:ext cx="5706745" cy="645160"/>
          </a:xfrm>
          <a:prstGeom prst="rect">
            <a:avLst/>
          </a:prstGeom>
          <a:noFill/>
        </p:spPr>
        <p:txBody>
          <a:bodyPr wrap="square" rtlCol="0">
            <a:spAutoFit/>
          </a:bodyPr>
          <a:lstStyle/>
          <a:p>
            <a:r>
              <a:rPr lang="en-US" altLang="zh-CN"/>
              <a:t>By minimizing </a:t>
            </a:r>
            <a:r>
              <a:rPr lang="en-US" altLang="zh-CN" b="1" i="1"/>
              <a:t>L</a:t>
            </a:r>
            <a:r>
              <a:rPr lang="en-US" altLang="zh-CN"/>
              <a:t>,  we have guaranteed that the learned </a:t>
            </a:r>
            <a:r>
              <a:rPr lang="en-US" altLang="zh-CN" b="1"/>
              <a:t>θ*</a:t>
            </a:r>
            <a:r>
              <a:rPr lang="en-US" altLang="zh-CN"/>
              <a:t> can converge to a new test domain very quickly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45795" y="575945"/>
            <a:ext cx="9622155" cy="460375"/>
          </a:xfrm>
          <a:prstGeom prst="rect">
            <a:avLst/>
          </a:prstGeom>
          <a:noFill/>
        </p:spPr>
        <p:txBody>
          <a:bodyPr wrap="square" rtlCol="0">
            <a:spAutoFit/>
          </a:bodyPr>
          <a:lstStyle/>
          <a:p>
            <a:r>
              <a:rPr lang="en-US" altLang="zh-CN" sz="2400"/>
              <a:t>Our Experiments:</a:t>
            </a:r>
          </a:p>
        </p:txBody>
      </p:sp>
      <p:sp>
        <p:nvSpPr>
          <p:cNvPr id="6" name="文本框 5"/>
          <p:cNvSpPr txBox="1"/>
          <p:nvPr/>
        </p:nvSpPr>
        <p:spPr>
          <a:xfrm>
            <a:off x="645795" y="1173480"/>
            <a:ext cx="7632065" cy="4355465"/>
          </a:xfrm>
          <a:prstGeom prst="rect">
            <a:avLst/>
          </a:prstGeom>
          <a:noFill/>
        </p:spPr>
        <p:txBody>
          <a:bodyPr wrap="square" rtlCol="0">
            <a:noAutofit/>
          </a:bodyPr>
          <a:lstStyle/>
          <a:p>
            <a:r>
              <a:rPr lang="en-US" altLang="zh-CN" b="1"/>
              <a:t>Training-task</a:t>
            </a:r>
            <a:r>
              <a:rPr lang="en-US" altLang="zh-CN"/>
              <a:t> format: 3-way; 2-shot for support set; 3-shot for query set</a:t>
            </a:r>
          </a:p>
          <a:p>
            <a:r>
              <a:rPr lang="en-US" altLang="zh-CN" b="1"/>
              <a:t>Test-task</a:t>
            </a:r>
            <a:r>
              <a:rPr lang="en-US" altLang="zh-CN"/>
              <a:t> format: 5-way; 3-shot for support set; 5-shot for query set</a:t>
            </a:r>
          </a:p>
          <a:p>
            <a:endParaRPr lang="en-US" altLang="zh-CN"/>
          </a:p>
          <a:p>
            <a:r>
              <a:rPr lang="en-US" altLang="zh-CN" b="1"/>
              <a:t>Dataset:</a:t>
            </a:r>
            <a:endParaRPr lang="en-US" altLang="zh-CN"/>
          </a:p>
          <a:p>
            <a:r>
              <a:rPr lang="en-US" altLang="zh-CN"/>
              <a:t>CSI images with size 50*50;</a:t>
            </a:r>
          </a:p>
          <a:p>
            <a:r>
              <a:rPr lang="en-US" altLang="zh-CN"/>
              <a:t>The number of labels: 75</a:t>
            </a:r>
          </a:p>
          <a:p>
            <a:r>
              <a:rPr lang="en-US" altLang="zh-CN"/>
              <a:t>The number of environments (dates): 6</a:t>
            </a:r>
          </a:p>
          <a:p>
            <a:endParaRPr lang="en-US" altLang="zh-CN"/>
          </a:p>
          <a:p>
            <a:endParaRPr lang="en-US" altLang="zh-CN"/>
          </a:p>
          <a:p>
            <a:r>
              <a:rPr lang="en-US" altLang="zh-CN" b="1"/>
              <a:t>Training and Test Procedure:</a:t>
            </a:r>
            <a:endParaRPr lang="en-US" altLang="zh-CN"/>
          </a:p>
          <a:p>
            <a:r>
              <a:rPr lang="en-US" altLang="zh-CN"/>
              <a:t>To test on tasks from date A, we use the data from all other dates for training. Then for the test task from date A, we use its support set containing only 3 samples for each label to do the fine-tuning, and then use its query set containing 5 samples for each label to test the accuracy.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ccuracy_00"/>
          <p:cNvPicPr>
            <a:picLocks noChangeAspect="1"/>
          </p:cNvPicPr>
          <p:nvPr/>
        </p:nvPicPr>
        <p:blipFill>
          <a:blip r:embed="rId4"/>
          <a:stretch>
            <a:fillRect/>
          </a:stretch>
        </p:blipFill>
        <p:spPr>
          <a:xfrm>
            <a:off x="0" y="1187450"/>
            <a:ext cx="5760720" cy="3840480"/>
          </a:xfrm>
          <a:prstGeom prst="rect">
            <a:avLst/>
          </a:prstGeom>
        </p:spPr>
      </p:pic>
      <p:sp>
        <p:nvSpPr>
          <p:cNvPr id="6" name="文本框 5"/>
          <p:cNvSpPr txBox="1"/>
          <p:nvPr>
            <p:custDataLst>
              <p:tags r:id="rId1"/>
            </p:custDataLst>
          </p:nvPr>
        </p:nvSpPr>
        <p:spPr>
          <a:xfrm>
            <a:off x="5376545" y="1879600"/>
            <a:ext cx="6628765" cy="2306955"/>
          </a:xfrm>
          <a:prstGeom prst="rect">
            <a:avLst/>
          </a:prstGeom>
          <a:noFill/>
        </p:spPr>
        <p:txBody>
          <a:bodyPr wrap="square" rtlCol="0">
            <a:spAutoFit/>
          </a:bodyPr>
          <a:lstStyle/>
          <a:p>
            <a:r>
              <a:rPr lang="en-US" altLang="zh-CN"/>
              <a:t>MAML-DG demonstrates the best performance (accuracy: &gt;95%)</a:t>
            </a:r>
          </a:p>
          <a:p>
            <a:endParaRPr lang="en-US" altLang="zh-CN"/>
          </a:p>
          <a:p>
            <a:r>
              <a:rPr lang="en-US" altLang="zh-CN"/>
              <a:t>MAML is inferior to MAML-DG, but the accuracy is still high</a:t>
            </a:r>
          </a:p>
          <a:p>
            <a:endParaRPr lang="en-US" altLang="zh-CN"/>
          </a:p>
          <a:p>
            <a:r>
              <a:rPr lang="en-US" altLang="zh-CN"/>
              <a:t>The performance of CNN is the worst</a:t>
            </a:r>
          </a:p>
          <a:p>
            <a:endParaRPr lang="en-US" altLang="zh-CN"/>
          </a:p>
          <a:p>
            <a:r>
              <a:rPr lang="en-US" altLang="zh-CN"/>
              <a:t>CNN requires larger training steps to converge</a:t>
            </a:r>
          </a:p>
          <a:p>
            <a:r>
              <a:rPr lang="en-US" altLang="zh-CN"/>
              <a:t>(Here we did the fine-tuning to CNN on a large amount of data!)</a:t>
            </a:r>
          </a:p>
        </p:txBody>
      </p:sp>
      <p:sp>
        <p:nvSpPr>
          <p:cNvPr id="5" name="文本框 4"/>
          <p:cNvSpPr txBox="1"/>
          <p:nvPr/>
        </p:nvSpPr>
        <p:spPr>
          <a:xfrm>
            <a:off x="2409825" y="5132070"/>
            <a:ext cx="940435" cy="368300"/>
          </a:xfrm>
          <a:prstGeom prst="rect">
            <a:avLst/>
          </a:prstGeom>
          <a:noFill/>
        </p:spPr>
        <p:txBody>
          <a:bodyPr wrap="square" rtlCol="0">
            <a:spAutoFit/>
          </a:bodyPr>
          <a:lstStyle/>
          <a:p>
            <a:r>
              <a:rPr lang="en-US" altLang="zh-CN"/>
              <a:t>Figure 1</a:t>
            </a:r>
          </a:p>
        </p:txBody>
      </p:sp>
      <p:sp>
        <p:nvSpPr>
          <p:cNvPr id="7" name="文本框 6"/>
          <p:cNvSpPr txBox="1"/>
          <p:nvPr>
            <p:custDataLst>
              <p:tags r:id="rId2"/>
            </p:custDataLst>
          </p:nvPr>
        </p:nvSpPr>
        <p:spPr>
          <a:xfrm>
            <a:off x="645795" y="575945"/>
            <a:ext cx="9622155" cy="460375"/>
          </a:xfrm>
          <a:prstGeom prst="rect">
            <a:avLst/>
          </a:prstGeom>
          <a:noFill/>
        </p:spPr>
        <p:txBody>
          <a:bodyPr wrap="square" rtlCol="0">
            <a:spAutoFit/>
          </a:bodyPr>
          <a:lstStyle/>
          <a:p>
            <a:r>
              <a:rPr lang="en-US" altLang="zh-CN" sz="2400"/>
              <a:t>Results: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525" y="180975"/>
            <a:ext cx="11135360" cy="768350"/>
          </a:xfrm>
          <a:prstGeom prst="rect">
            <a:avLst/>
          </a:prstGeom>
          <a:noFill/>
        </p:spPr>
        <p:txBody>
          <a:bodyPr wrap="square" rtlCol="0">
            <a:spAutoFit/>
          </a:bodyPr>
          <a:lstStyle/>
          <a:p>
            <a:r>
              <a:rPr lang="en-US" altLang="zh-CN" sz="4400" dirty="0">
                <a:latin typeface="+mj-lt"/>
              </a:rPr>
              <a:t>Background</a:t>
            </a:r>
            <a:endParaRPr lang="en-US" altLang="zh-CN" sz="3200" dirty="0">
              <a:latin typeface="+mj-lt"/>
            </a:endParaRPr>
          </a:p>
        </p:txBody>
      </p:sp>
      <p:grpSp>
        <p:nvGrpSpPr>
          <p:cNvPr id="2" name="Group 1">
            <a:extLst>
              <a:ext uri="{FF2B5EF4-FFF2-40B4-BE49-F238E27FC236}">
                <a16:creationId xmlns:a16="http://schemas.microsoft.com/office/drawing/2014/main" id="{E2ECAE1B-6C8C-4CFF-45D7-5EE4FB9B1E32}"/>
              </a:ext>
            </a:extLst>
          </p:cNvPr>
          <p:cNvGrpSpPr/>
          <p:nvPr/>
        </p:nvGrpSpPr>
        <p:grpSpPr>
          <a:xfrm>
            <a:off x="836023" y="2407920"/>
            <a:ext cx="4688931" cy="3652220"/>
            <a:chOff x="836023" y="2407920"/>
            <a:chExt cx="4688931" cy="3652220"/>
          </a:xfrm>
        </p:grpSpPr>
        <p:pic>
          <p:nvPicPr>
            <p:cNvPr id="4" name="图片 3"/>
            <p:cNvPicPr>
              <a:picLocks noChangeAspect="1"/>
            </p:cNvPicPr>
            <p:nvPr/>
          </p:nvPicPr>
          <p:blipFill>
            <a:blip r:embed="rId2"/>
            <a:stretch>
              <a:fillRect/>
            </a:stretch>
          </p:blipFill>
          <p:spPr>
            <a:xfrm>
              <a:off x="836023" y="2407920"/>
              <a:ext cx="4688931" cy="2853798"/>
            </a:xfrm>
            <a:prstGeom prst="rect">
              <a:avLst/>
            </a:prstGeom>
          </p:spPr>
        </p:pic>
        <p:sp>
          <p:nvSpPr>
            <p:cNvPr id="7" name="文本框 6"/>
            <p:cNvSpPr txBox="1"/>
            <p:nvPr/>
          </p:nvSpPr>
          <p:spPr>
            <a:xfrm>
              <a:off x="1807300" y="5507055"/>
              <a:ext cx="2746375" cy="553085"/>
            </a:xfrm>
            <a:prstGeom prst="rect">
              <a:avLst/>
            </a:prstGeom>
            <a:noFill/>
          </p:spPr>
          <p:txBody>
            <a:bodyPr wrap="square" rtlCol="0">
              <a:spAutoFit/>
            </a:bodyPr>
            <a:lstStyle/>
            <a:p>
              <a:pPr algn="ctr"/>
              <a:r>
                <a:rPr lang="en-US" altLang="zh-CN" sz="3000"/>
                <a:t>Smart homes</a:t>
              </a:r>
            </a:p>
          </p:txBody>
        </p:sp>
      </p:grpSp>
      <p:grpSp>
        <p:nvGrpSpPr>
          <p:cNvPr id="3" name="Group 2">
            <a:extLst>
              <a:ext uri="{FF2B5EF4-FFF2-40B4-BE49-F238E27FC236}">
                <a16:creationId xmlns:a16="http://schemas.microsoft.com/office/drawing/2014/main" id="{39C6B7D4-E5F5-F325-A138-B142665C0CF9}"/>
              </a:ext>
            </a:extLst>
          </p:cNvPr>
          <p:cNvGrpSpPr/>
          <p:nvPr/>
        </p:nvGrpSpPr>
        <p:grpSpPr>
          <a:xfrm>
            <a:off x="6667046" y="2407920"/>
            <a:ext cx="4688931" cy="3652220"/>
            <a:chOff x="6810011" y="2407920"/>
            <a:chExt cx="4688931" cy="3652220"/>
          </a:xfrm>
        </p:grpSpPr>
        <p:pic>
          <p:nvPicPr>
            <p:cNvPr id="5" name="图片 4"/>
            <p:cNvPicPr>
              <a:picLocks noChangeAspect="1"/>
            </p:cNvPicPr>
            <p:nvPr/>
          </p:nvPicPr>
          <p:blipFill>
            <a:blip r:embed="rId3"/>
            <a:stretch>
              <a:fillRect/>
            </a:stretch>
          </p:blipFill>
          <p:spPr>
            <a:xfrm>
              <a:off x="6810011" y="2407920"/>
              <a:ext cx="4688931" cy="2853798"/>
            </a:xfrm>
            <a:prstGeom prst="rect">
              <a:avLst/>
            </a:prstGeom>
          </p:spPr>
        </p:pic>
        <p:sp>
          <p:nvSpPr>
            <p:cNvPr id="8" name="文本框 7"/>
            <p:cNvSpPr txBox="1"/>
            <p:nvPr/>
          </p:nvSpPr>
          <p:spPr>
            <a:xfrm>
              <a:off x="7781288" y="5507055"/>
              <a:ext cx="2746375" cy="553085"/>
            </a:xfrm>
            <a:prstGeom prst="rect">
              <a:avLst/>
            </a:prstGeom>
            <a:noFill/>
          </p:spPr>
          <p:txBody>
            <a:bodyPr wrap="square" rtlCol="0">
              <a:spAutoFit/>
            </a:bodyPr>
            <a:lstStyle/>
            <a:p>
              <a:pPr algn="ctr"/>
              <a:r>
                <a:rPr lang="en-US" altLang="zh-CN" sz="3000" dirty="0">
                  <a:sym typeface="+mn-ea"/>
                </a:rPr>
                <a:t>Virtual gaming</a:t>
              </a:r>
            </a:p>
          </p:txBody>
        </p:sp>
      </p:grpSp>
      <p:sp>
        <p:nvSpPr>
          <p:cNvPr id="10" name="文本框 9"/>
          <p:cNvSpPr txBox="1"/>
          <p:nvPr/>
        </p:nvSpPr>
        <p:spPr>
          <a:xfrm>
            <a:off x="2653347" y="1342617"/>
            <a:ext cx="6885305" cy="583565"/>
          </a:xfrm>
          <a:prstGeom prst="rect">
            <a:avLst/>
          </a:prstGeom>
          <a:noFill/>
        </p:spPr>
        <p:txBody>
          <a:bodyPr wrap="square" rtlCol="0">
            <a:spAutoFit/>
          </a:bodyPr>
          <a:lstStyle/>
          <a:p>
            <a:pPr algn="ctr"/>
            <a:r>
              <a:rPr lang="en-US" altLang="zh-CN" sz="3200" dirty="0">
                <a:sym typeface="+mn-ea"/>
              </a:rPr>
              <a:t>Control everything without touching</a:t>
            </a:r>
            <a:endParaRPr lang="zh-CN" alt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81915" y="1642110"/>
            <a:ext cx="5102860" cy="3464560"/>
          </a:xfrm>
          <a:prstGeom prst="rect">
            <a:avLst/>
          </a:prstGeom>
        </p:spPr>
      </p:pic>
      <p:sp>
        <p:nvSpPr>
          <p:cNvPr id="3" name="文本框 2"/>
          <p:cNvSpPr txBox="1"/>
          <p:nvPr/>
        </p:nvSpPr>
        <p:spPr>
          <a:xfrm>
            <a:off x="5279390" y="2708910"/>
            <a:ext cx="6840220" cy="645160"/>
          </a:xfrm>
          <a:prstGeom prst="rect">
            <a:avLst/>
          </a:prstGeom>
          <a:noFill/>
        </p:spPr>
        <p:txBody>
          <a:bodyPr wrap="square" rtlCol="0">
            <a:spAutoFit/>
          </a:bodyPr>
          <a:lstStyle/>
          <a:p>
            <a:r>
              <a:rPr lang="en-US" altLang="zh-CN"/>
              <a:t>The CNN is fine-tuned on only 3 data points per label</a:t>
            </a:r>
          </a:p>
          <a:p>
            <a:r>
              <a:rPr lang="en-US" altLang="zh-CN"/>
              <a:t>(MAML and MAML-DG are also fine-tuned with 3 data points per label)</a:t>
            </a:r>
          </a:p>
        </p:txBody>
      </p:sp>
      <p:sp>
        <p:nvSpPr>
          <p:cNvPr id="5" name="文本框 4"/>
          <p:cNvSpPr txBox="1"/>
          <p:nvPr/>
        </p:nvSpPr>
        <p:spPr>
          <a:xfrm>
            <a:off x="2318385" y="4988560"/>
            <a:ext cx="940435" cy="368300"/>
          </a:xfrm>
          <a:prstGeom prst="rect">
            <a:avLst/>
          </a:prstGeom>
          <a:noFill/>
        </p:spPr>
        <p:txBody>
          <a:bodyPr wrap="square" rtlCol="0">
            <a:spAutoFit/>
          </a:bodyPr>
          <a:lstStyle/>
          <a:p>
            <a:r>
              <a:rPr lang="en-US" altLang="zh-CN"/>
              <a:t>Figure 2</a:t>
            </a:r>
          </a:p>
        </p:txBody>
      </p:sp>
      <p:sp>
        <p:nvSpPr>
          <p:cNvPr id="7" name="文本框 6"/>
          <p:cNvSpPr txBox="1"/>
          <p:nvPr>
            <p:custDataLst>
              <p:tags r:id="rId2"/>
            </p:custDataLst>
          </p:nvPr>
        </p:nvSpPr>
        <p:spPr>
          <a:xfrm>
            <a:off x="645795" y="575945"/>
            <a:ext cx="9622155" cy="460375"/>
          </a:xfrm>
          <a:prstGeom prst="rect">
            <a:avLst/>
          </a:prstGeom>
          <a:noFill/>
        </p:spPr>
        <p:txBody>
          <a:bodyPr wrap="square" rtlCol="0">
            <a:spAutoFit/>
          </a:bodyPr>
          <a:lstStyle/>
          <a:p>
            <a:r>
              <a:rPr lang="en-US" altLang="zh-CN" sz="2400"/>
              <a:t>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ine_tuning_00"/>
          <p:cNvPicPr>
            <a:picLocks noChangeAspect="1"/>
          </p:cNvPicPr>
          <p:nvPr/>
        </p:nvPicPr>
        <p:blipFill>
          <a:blip r:embed="rId4"/>
          <a:stretch>
            <a:fillRect/>
          </a:stretch>
        </p:blipFill>
        <p:spPr>
          <a:xfrm>
            <a:off x="118110" y="1342390"/>
            <a:ext cx="5486400" cy="3657600"/>
          </a:xfrm>
          <a:prstGeom prst="rect">
            <a:avLst/>
          </a:prstGeom>
        </p:spPr>
      </p:pic>
      <p:sp>
        <p:nvSpPr>
          <p:cNvPr id="6" name="文本框 5"/>
          <p:cNvSpPr txBox="1"/>
          <p:nvPr>
            <p:custDataLst>
              <p:tags r:id="rId1"/>
            </p:custDataLst>
          </p:nvPr>
        </p:nvSpPr>
        <p:spPr>
          <a:xfrm>
            <a:off x="5194300" y="2364105"/>
            <a:ext cx="6475095" cy="1476375"/>
          </a:xfrm>
          <a:prstGeom prst="rect">
            <a:avLst/>
          </a:prstGeom>
          <a:noFill/>
        </p:spPr>
        <p:txBody>
          <a:bodyPr wrap="square" rtlCol="0">
            <a:spAutoFit/>
          </a:bodyPr>
          <a:lstStyle/>
          <a:p>
            <a:r>
              <a:rPr lang="en-US" altLang="zh-CN"/>
              <a:t>MAML and MAML-DG require only 4 gradient steps during fine-tuning to achieve satisfactory accuracy</a:t>
            </a:r>
          </a:p>
          <a:p>
            <a:endParaRPr lang="en-US" altLang="zh-CN"/>
          </a:p>
          <a:p>
            <a:endParaRPr lang="en-US" altLang="zh-CN"/>
          </a:p>
          <a:p>
            <a:r>
              <a:rPr lang="en-US" altLang="zh-CN"/>
              <a:t>MAML-DG can achieve faster convergence compared to MAML</a:t>
            </a:r>
          </a:p>
        </p:txBody>
      </p:sp>
      <p:sp>
        <p:nvSpPr>
          <p:cNvPr id="3" name="文本框 2"/>
          <p:cNvSpPr txBox="1"/>
          <p:nvPr/>
        </p:nvSpPr>
        <p:spPr>
          <a:xfrm>
            <a:off x="2426970" y="4999990"/>
            <a:ext cx="934720" cy="368300"/>
          </a:xfrm>
          <a:prstGeom prst="rect">
            <a:avLst/>
          </a:prstGeom>
          <a:noFill/>
        </p:spPr>
        <p:txBody>
          <a:bodyPr wrap="square" rtlCol="0">
            <a:spAutoFit/>
          </a:bodyPr>
          <a:lstStyle/>
          <a:p>
            <a:r>
              <a:rPr lang="en-US" altLang="zh-CN"/>
              <a:t>Figure 3</a:t>
            </a:r>
          </a:p>
        </p:txBody>
      </p:sp>
      <p:sp>
        <p:nvSpPr>
          <p:cNvPr id="7" name="文本框 6"/>
          <p:cNvSpPr txBox="1"/>
          <p:nvPr>
            <p:custDataLst>
              <p:tags r:id="rId2"/>
            </p:custDataLst>
          </p:nvPr>
        </p:nvSpPr>
        <p:spPr>
          <a:xfrm>
            <a:off x="645795" y="575945"/>
            <a:ext cx="9622155" cy="460375"/>
          </a:xfrm>
          <a:prstGeom prst="rect">
            <a:avLst/>
          </a:prstGeom>
          <a:noFill/>
        </p:spPr>
        <p:txBody>
          <a:bodyPr wrap="square" rtlCol="0">
            <a:spAutoFit/>
          </a:bodyPr>
          <a:lstStyle/>
          <a:p>
            <a:r>
              <a:rPr lang="en-US" altLang="zh-CN" sz="2400"/>
              <a:t>Results: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2290" y="575945"/>
            <a:ext cx="9622155" cy="460375"/>
          </a:xfrm>
          <a:prstGeom prst="rect">
            <a:avLst/>
          </a:prstGeom>
          <a:noFill/>
        </p:spPr>
        <p:txBody>
          <a:bodyPr wrap="square" rtlCol="0">
            <a:spAutoFit/>
          </a:bodyPr>
          <a:lstStyle/>
          <a:p>
            <a:r>
              <a:rPr lang="en-US" altLang="zh-CN" sz="2400"/>
              <a:t>Summary of the results</a:t>
            </a:r>
          </a:p>
        </p:txBody>
      </p:sp>
      <p:sp>
        <p:nvSpPr>
          <p:cNvPr id="6" name="文本框 5"/>
          <p:cNvSpPr txBox="1"/>
          <p:nvPr/>
        </p:nvSpPr>
        <p:spPr>
          <a:xfrm>
            <a:off x="591820" y="1360170"/>
            <a:ext cx="7768590" cy="2030095"/>
          </a:xfrm>
          <a:prstGeom prst="rect">
            <a:avLst/>
          </a:prstGeom>
          <a:noFill/>
        </p:spPr>
        <p:txBody>
          <a:bodyPr wrap="square" rtlCol="0">
            <a:spAutoFit/>
          </a:bodyPr>
          <a:lstStyle/>
          <a:p>
            <a:r>
              <a:rPr lang="en-US" altLang="zh-CN"/>
              <a:t>1. Our model demonstrates exceptional environmental adaptation abilities</a:t>
            </a:r>
          </a:p>
          <a:p>
            <a:r>
              <a:rPr lang="en-US" altLang="zh-CN"/>
              <a:t>   ——eliminates the need of human efforts in a new testing environment</a:t>
            </a:r>
          </a:p>
          <a:p>
            <a:endParaRPr lang="en-US" altLang="zh-CN"/>
          </a:p>
          <a:p>
            <a:endParaRPr lang="en-US" altLang="zh-CN"/>
          </a:p>
          <a:p>
            <a:endParaRPr lang="en-US" altLang="zh-CN"/>
          </a:p>
          <a:p>
            <a:r>
              <a:rPr lang="en-US" altLang="zh-CN"/>
              <a:t>2. MAML-DG, is proved to achieve even faster adaptation and better accuracy than MAML.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9FC1-DDB1-1DB0-8CFA-7D18DB54EE73}"/>
              </a:ext>
            </a:extLst>
          </p:cNvPr>
          <p:cNvSpPr>
            <a:spLocks noGrp="1"/>
          </p:cNvSpPr>
          <p:nvPr>
            <p:ph type="title"/>
          </p:nvPr>
        </p:nvSpPr>
        <p:spPr/>
        <p:txBody>
          <a:bodyPr/>
          <a:lstStyle/>
          <a:p>
            <a:r>
              <a:rPr lang="en-CN" dirty="0"/>
              <a:t>Conclusion</a:t>
            </a:r>
          </a:p>
        </p:txBody>
      </p:sp>
      <p:sp>
        <p:nvSpPr>
          <p:cNvPr id="3" name="Text Placeholder 2">
            <a:extLst>
              <a:ext uri="{FF2B5EF4-FFF2-40B4-BE49-F238E27FC236}">
                <a16:creationId xmlns:a16="http://schemas.microsoft.com/office/drawing/2014/main" id="{75C28D3F-1D82-0BE3-ABC6-B502F29602D4}"/>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944757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2290" y="575945"/>
            <a:ext cx="9622155" cy="460375"/>
          </a:xfrm>
          <a:prstGeom prst="rect">
            <a:avLst/>
          </a:prstGeom>
          <a:noFill/>
        </p:spPr>
        <p:txBody>
          <a:bodyPr wrap="square" rtlCol="0">
            <a:spAutoFit/>
          </a:bodyPr>
          <a:lstStyle/>
          <a:p>
            <a:r>
              <a:rPr lang="en-US" altLang="zh-CN" sz="2400"/>
              <a:t>Contributions</a:t>
            </a:r>
          </a:p>
        </p:txBody>
      </p:sp>
      <p:sp>
        <p:nvSpPr>
          <p:cNvPr id="6" name="文本框 5"/>
          <p:cNvSpPr txBox="1"/>
          <p:nvPr/>
        </p:nvSpPr>
        <p:spPr>
          <a:xfrm>
            <a:off x="581025" y="1360170"/>
            <a:ext cx="8688705" cy="2584450"/>
          </a:xfrm>
          <a:prstGeom prst="rect">
            <a:avLst/>
          </a:prstGeom>
          <a:noFill/>
        </p:spPr>
        <p:txBody>
          <a:bodyPr wrap="square" rtlCol="0">
            <a:spAutoFit/>
          </a:bodyPr>
          <a:lstStyle/>
          <a:p>
            <a:r>
              <a:rPr lang="en-US" altLang="zh-CN"/>
              <a:t>1. Applied MAML to the Widar dataset——perform well in different environments with minimal fine-tuning data</a:t>
            </a:r>
          </a:p>
          <a:p>
            <a:endParaRPr lang="en-US" altLang="zh-CN"/>
          </a:p>
          <a:p>
            <a:endParaRPr lang="en-US" altLang="zh-CN"/>
          </a:p>
          <a:p>
            <a:r>
              <a:rPr lang="en-US" altLang="zh-CN"/>
              <a:t>2. Developed MAML-DG, which requires fewer training steps to converge and achieves better adaptation abilities than the original MAML algorithm</a:t>
            </a:r>
          </a:p>
          <a:p>
            <a:endParaRPr lang="en-US" altLang="zh-CN"/>
          </a:p>
          <a:p>
            <a:endParaRPr lang="en-US" altLang="zh-CN"/>
          </a:p>
          <a:p>
            <a:r>
              <a:rPr lang="en-US" altLang="zh-CN"/>
              <a:t>3. Promising prospects! (e.g., smart homes, virtual gaming, and health monitoring)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525" y="174534"/>
            <a:ext cx="11135360" cy="768350"/>
          </a:xfrm>
          <a:prstGeom prst="rect">
            <a:avLst/>
          </a:prstGeom>
          <a:noFill/>
        </p:spPr>
        <p:txBody>
          <a:bodyPr wrap="square" rtlCol="0">
            <a:spAutoFit/>
          </a:bodyPr>
          <a:lstStyle/>
          <a:p>
            <a:r>
              <a:rPr lang="en-US" altLang="zh-CN" sz="4400" dirty="0">
                <a:latin typeface="+mj-lt"/>
              </a:rPr>
              <a:t>Background</a:t>
            </a:r>
            <a:endParaRPr lang="en-US" altLang="zh-CN" sz="3200" dirty="0">
              <a:latin typeface="+mj-lt"/>
            </a:endParaRPr>
          </a:p>
        </p:txBody>
      </p:sp>
      <p:grpSp>
        <p:nvGrpSpPr>
          <p:cNvPr id="5" name="Group 4">
            <a:extLst>
              <a:ext uri="{FF2B5EF4-FFF2-40B4-BE49-F238E27FC236}">
                <a16:creationId xmlns:a16="http://schemas.microsoft.com/office/drawing/2014/main" id="{0C81E68B-F772-2E4C-3814-04EDE582390F}"/>
              </a:ext>
            </a:extLst>
          </p:cNvPr>
          <p:cNvGrpSpPr/>
          <p:nvPr/>
        </p:nvGrpSpPr>
        <p:grpSpPr>
          <a:xfrm>
            <a:off x="712471" y="1782445"/>
            <a:ext cx="5383530" cy="3928181"/>
            <a:chOff x="712471" y="1782445"/>
            <a:chExt cx="5383530" cy="3928181"/>
          </a:xfrm>
        </p:grpSpPr>
        <p:pic>
          <p:nvPicPr>
            <p:cNvPr id="2" name="图片 1"/>
            <p:cNvPicPr>
              <a:picLocks noChangeAspect="1"/>
            </p:cNvPicPr>
            <p:nvPr/>
          </p:nvPicPr>
          <p:blipFill>
            <a:blip r:embed="rId2"/>
            <a:stretch>
              <a:fillRect/>
            </a:stretch>
          </p:blipFill>
          <p:spPr>
            <a:xfrm>
              <a:off x="712471" y="1782445"/>
              <a:ext cx="5383530" cy="3148965"/>
            </a:xfrm>
            <a:prstGeom prst="rect">
              <a:avLst/>
            </a:prstGeom>
          </p:spPr>
        </p:pic>
        <p:sp>
          <p:nvSpPr>
            <p:cNvPr id="3" name="文本框 2"/>
            <p:cNvSpPr txBox="1"/>
            <p:nvPr/>
          </p:nvSpPr>
          <p:spPr>
            <a:xfrm>
              <a:off x="712471" y="5187406"/>
              <a:ext cx="5383530" cy="523220"/>
            </a:xfrm>
            <a:prstGeom prst="rect">
              <a:avLst/>
            </a:prstGeom>
            <a:noFill/>
          </p:spPr>
          <p:txBody>
            <a:bodyPr wrap="square" rtlCol="0">
              <a:spAutoFit/>
            </a:bodyPr>
            <a:lstStyle/>
            <a:p>
              <a:pPr algn="ctr"/>
              <a:r>
                <a:rPr lang="en-US" altLang="zh-CN" sz="2800" dirty="0"/>
                <a:t>Wi-Fi Gesture Recognition </a:t>
              </a:r>
            </a:p>
          </p:txBody>
        </p:sp>
      </p:grpSp>
      <p:sp>
        <p:nvSpPr>
          <p:cNvPr id="9" name="文本框 8"/>
          <p:cNvSpPr txBox="1"/>
          <p:nvPr/>
        </p:nvSpPr>
        <p:spPr>
          <a:xfrm>
            <a:off x="6609806" y="2090172"/>
            <a:ext cx="4869723" cy="2677656"/>
          </a:xfrm>
          <a:prstGeom prst="rect">
            <a:avLst/>
          </a:prstGeom>
          <a:noFill/>
        </p:spPr>
        <p:txBody>
          <a:bodyPr wrap="square" rtlCol="0">
            <a:spAutoFit/>
          </a:bodyPr>
          <a:lstStyle/>
          <a:p>
            <a:r>
              <a:rPr lang="zh-CN" altLang="en-US" sz="2800" dirty="0"/>
              <a:t>Analyzing the changes in the Wi-Fi signal caused by the movement of a person's hand or body to interact with devices without physically touching them.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525" y="213360"/>
            <a:ext cx="11135360" cy="768350"/>
          </a:xfrm>
          <a:prstGeom prst="rect">
            <a:avLst/>
          </a:prstGeom>
          <a:noFill/>
        </p:spPr>
        <p:txBody>
          <a:bodyPr wrap="square" rtlCol="0">
            <a:spAutoFit/>
          </a:bodyPr>
          <a:lstStyle/>
          <a:p>
            <a:r>
              <a:rPr lang="en-US" altLang="zh-CN" sz="4400" dirty="0">
                <a:latin typeface="+mj-lt"/>
              </a:rPr>
              <a:t>Background</a:t>
            </a:r>
            <a:endParaRPr lang="en-US" altLang="zh-CN" sz="3200" dirty="0">
              <a:latin typeface="+mj-lt"/>
            </a:endParaRPr>
          </a:p>
        </p:txBody>
      </p:sp>
      <p:grpSp>
        <p:nvGrpSpPr>
          <p:cNvPr id="2" name="Group 1">
            <a:extLst>
              <a:ext uri="{FF2B5EF4-FFF2-40B4-BE49-F238E27FC236}">
                <a16:creationId xmlns:a16="http://schemas.microsoft.com/office/drawing/2014/main" id="{016E190A-C12A-2A2B-D3E0-C971767A9172}"/>
              </a:ext>
            </a:extLst>
          </p:cNvPr>
          <p:cNvGrpSpPr/>
          <p:nvPr/>
        </p:nvGrpSpPr>
        <p:grpSpPr>
          <a:xfrm>
            <a:off x="800417" y="1466215"/>
            <a:ext cx="4842510" cy="4794250"/>
            <a:chOff x="744220" y="1544955"/>
            <a:chExt cx="4842510" cy="4794250"/>
          </a:xfrm>
        </p:grpSpPr>
        <p:pic>
          <p:nvPicPr>
            <p:cNvPr id="13" name="图片 12"/>
            <p:cNvPicPr>
              <a:picLocks noChangeAspect="1"/>
            </p:cNvPicPr>
            <p:nvPr/>
          </p:nvPicPr>
          <p:blipFill>
            <a:blip r:embed="rId2"/>
            <a:stretch>
              <a:fillRect/>
            </a:stretch>
          </p:blipFill>
          <p:spPr>
            <a:xfrm>
              <a:off x="744220" y="1544955"/>
              <a:ext cx="4820920" cy="3768090"/>
            </a:xfrm>
            <a:prstGeom prst="rect">
              <a:avLst/>
            </a:prstGeom>
          </p:spPr>
        </p:pic>
        <p:sp>
          <p:nvSpPr>
            <p:cNvPr id="8" name="文本框 7"/>
            <p:cNvSpPr txBox="1"/>
            <p:nvPr/>
          </p:nvSpPr>
          <p:spPr>
            <a:xfrm>
              <a:off x="744220" y="5417185"/>
              <a:ext cx="4842510" cy="922020"/>
            </a:xfrm>
            <a:prstGeom prst="rect">
              <a:avLst/>
            </a:prstGeom>
            <a:noFill/>
          </p:spPr>
          <p:txBody>
            <a:bodyPr wrap="square" rtlCol="0" anchor="t">
              <a:spAutoFit/>
            </a:bodyPr>
            <a:lstStyle/>
            <a:p>
              <a:r>
                <a:rPr lang="zh-CN" altLang="en-US" i="1" dirty="0"/>
                <a:t>Zero-effort cross-domain gesture recognition system via Wi-Fi, a fundamental step towards ubiquitous sensing</a:t>
              </a:r>
            </a:p>
          </p:txBody>
        </p:sp>
      </p:grpSp>
      <p:grpSp>
        <p:nvGrpSpPr>
          <p:cNvPr id="3" name="Group 2">
            <a:extLst>
              <a:ext uri="{FF2B5EF4-FFF2-40B4-BE49-F238E27FC236}">
                <a16:creationId xmlns:a16="http://schemas.microsoft.com/office/drawing/2014/main" id="{7A93D3E4-03D1-93C1-DBD3-DDB40F586A07}"/>
              </a:ext>
            </a:extLst>
          </p:cNvPr>
          <p:cNvGrpSpPr/>
          <p:nvPr/>
        </p:nvGrpSpPr>
        <p:grpSpPr>
          <a:xfrm>
            <a:off x="6436996" y="1466215"/>
            <a:ext cx="4980305" cy="4657725"/>
            <a:chOff x="6303327" y="1402715"/>
            <a:chExt cx="4980305" cy="4657725"/>
          </a:xfrm>
        </p:grpSpPr>
        <p:pic>
          <p:nvPicPr>
            <p:cNvPr id="11" name="图片 10"/>
            <p:cNvPicPr>
              <a:picLocks noChangeAspect="1"/>
            </p:cNvPicPr>
            <p:nvPr/>
          </p:nvPicPr>
          <p:blipFill>
            <a:blip r:embed="rId3"/>
            <a:stretch>
              <a:fillRect/>
            </a:stretch>
          </p:blipFill>
          <p:spPr>
            <a:xfrm>
              <a:off x="6415405" y="1402715"/>
              <a:ext cx="4756150" cy="3910330"/>
            </a:xfrm>
            <a:prstGeom prst="rect">
              <a:avLst/>
            </a:prstGeom>
          </p:spPr>
        </p:pic>
        <p:sp>
          <p:nvSpPr>
            <p:cNvPr id="10" name="文本框 9"/>
            <p:cNvSpPr txBox="1"/>
            <p:nvPr/>
          </p:nvSpPr>
          <p:spPr>
            <a:xfrm>
              <a:off x="6303327" y="5538470"/>
              <a:ext cx="4980305" cy="521970"/>
            </a:xfrm>
            <a:prstGeom prst="rect">
              <a:avLst/>
            </a:prstGeom>
            <a:noFill/>
          </p:spPr>
          <p:txBody>
            <a:bodyPr wrap="square" rtlCol="0">
              <a:spAutoFit/>
            </a:bodyPr>
            <a:lstStyle/>
            <a:p>
              <a:pPr algn="ctr"/>
              <a:r>
                <a:rPr lang="en-US" altLang="zh-CN" sz="2800" dirty="0"/>
                <a:t>Data Processing</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p:nvPr/>
        </p:nvSpPr>
        <p:spPr>
          <a:xfrm>
            <a:off x="5036647" y="1689100"/>
            <a:ext cx="1332230" cy="511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56193C2D-F90A-2DAF-A91F-5878A97B95F9}"/>
              </a:ext>
            </a:extLst>
          </p:cNvPr>
          <p:cNvGrpSpPr/>
          <p:nvPr/>
        </p:nvGrpSpPr>
        <p:grpSpPr>
          <a:xfrm>
            <a:off x="842010" y="660400"/>
            <a:ext cx="3785870" cy="2663536"/>
            <a:chOff x="842010" y="660400"/>
            <a:chExt cx="3785870" cy="2663536"/>
          </a:xfrm>
        </p:grpSpPr>
        <p:sp>
          <p:nvSpPr>
            <p:cNvPr id="100" name="文本框 99"/>
            <p:cNvSpPr txBox="1"/>
            <p:nvPr/>
          </p:nvSpPr>
          <p:spPr>
            <a:xfrm>
              <a:off x="842010" y="2862271"/>
              <a:ext cx="3785870" cy="461665"/>
            </a:xfrm>
            <a:prstGeom prst="rect">
              <a:avLst/>
            </a:prstGeom>
            <a:noFill/>
            <a:ln w="9525">
              <a:noFill/>
            </a:ln>
          </p:spPr>
          <p:txBody>
            <a:bodyPr wrap="square">
              <a:spAutoFit/>
            </a:bodyPr>
            <a:lstStyle/>
            <a:p>
              <a:pPr indent="0" algn="ctr"/>
              <a:r>
                <a:rPr lang="en-US" sz="2400" b="0" dirty="0">
                  <a:latin typeface="Calibri" panose="020F0502020204030204" charset="0"/>
                  <a:ea typeface="宋体" pitchFamily="2" charset="-122"/>
                  <a:cs typeface="Times New Roman" panose="02020603050405020304" charset="0"/>
                </a:rPr>
                <a:t>Sweep</a:t>
              </a:r>
              <a:endParaRPr lang="en-US" sz="2400" dirty="0"/>
            </a:p>
          </p:txBody>
        </p:sp>
        <p:pic>
          <p:nvPicPr>
            <p:cNvPr id="14" name="图片 13" descr="DM_20230421133329_001"/>
            <p:cNvPicPr>
              <a:picLocks noChangeAspect="1"/>
            </p:cNvPicPr>
            <p:nvPr/>
          </p:nvPicPr>
          <p:blipFill>
            <a:blip r:embed="rId2"/>
            <a:stretch>
              <a:fillRect/>
            </a:stretch>
          </p:blipFill>
          <p:spPr>
            <a:xfrm>
              <a:off x="842010" y="660400"/>
              <a:ext cx="3785870" cy="2143760"/>
            </a:xfrm>
            <a:prstGeom prst="rect">
              <a:avLst/>
            </a:prstGeom>
          </p:spPr>
        </p:pic>
      </p:grpSp>
      <p:pic>
        <p:nvPicPr>
          <p:cNvPr id="17" name="图片 16"/>
          <p:cNvPicPr>
            <a:picLocks noChangeAspect="1"/>
          </p:cNvPicPr>
          <p:nvPr/>
        </p:nvPicPr>
        <p:blipFill>
          <a:blip r:embed="rId3"/>
          <a:stretch>
            <a:fillRect/>
          </a:stretch>
        </p:blipFill>
        <p:spPr>
          <a:xfrm>
            <a:off x="6736080" y="655799"/>
            <a:ext cx="4435186" cy="2305206"/>
          </a:xfrm>
          <a:prstGeom prst="rect">
            <a:avLst/>
          </a:prstGeom>
        </p:spPr>
      </p:pic>
      <p:sp>
        <p:nvSpPr>
          <p:cNvPr id="20" name="下箭头 19"/>
          <p:cNvSpPr/>
          <p:nvPr/>
        </p:nvSpPr>
        <p:spPr>
          <a:xfrm>
            <a:off x="9467357" y="3138055"/>
            <a:ext cx="521739" cy="758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4">
            <a:extLst>
              <a:ext uri="{FF2B5EF4-FFF2-40B4-BE49-F238E27FC236}">
                <a16:creationId xmlns:a16="http://schemas.microsoft.com/office/drawing/2014/main" id="{9EDC2404-7113-09E1-3FBB-C2931EA8E3F0}"/>
              </a:ext>
            </a:extLst>
          </p:cNvPr>
          <p:cNvGrpSpPr/>
          <p:nvPr/>
        </p:nvGrpSpPr>
        <p:grpSpPr>
          <a:xfrm>
            <a:off x="8285191" y="3874770"/>
            <a:ext cx="2886075" cy="2753360"/>
            <a:chOff x="7560945" y="3807210"/>
            <a:chExt cx="2886075" cy="2753360"/>
          </a:xfrm>
        </p:grpSpPr>
        <p:pic>
          <p:nvPicPr>
            <p:cNvPr id="19" name="图片 18" descr="DM_20230421133406_001"/>
            <p:cNvPicPr>
              <a:picLocks noChangeAspect="1"/>
            </p:cNvPicPr>
            <p:nvPr/>
          </p:nvPicPr>
          <p:blipFill rotWithShape="1">
            <a:blip r:embed="rId4"/>
            <a:srcRect l="11318" r="8523"/>
            <a:stretch/>
          </p:blipFill>
          <p:spPr>
            <a:xfrm>
              <a:off x="7560945" y="3807210"/>
              <a:ext cx="2886075" cy="2519680"/>
            </a:xfrm>
            <a:prstGeom prst="rect">
              <a:avLst/>
            </a:prstGeom>
          </p:spPr>
        </p:pic>
        <p:pic>
          <p:nvPicPr>
            <p:cNvPr id="21" name="图片 20"/>
            <p:cNvPicPr>
              <a:picLocks noChangeAspect="1"/>
            </p:cNvPicPr>
            <p:nvPr/>
          </p:nvPicPr>
          <p:blipFill>
            <a:blip r:embed="rId5"/>
            <a:stretch>
              <a:fillRect/>
            </a:stretch>
          </p:blipFill>
          <p:spPr>
            <a:xfrm>
              <a:off x="8068944" y="6093210"/>
              <a:ext cx="1870075" cy="467360"/>
            </a:xfrm>
            <a:prstGeom prst="rect">
              <a:avLst/>
            </a:prstGeom>
          </p:spPr>
        </p:pic>
      </p:grpSp>
      <p:grpSp>
        <p:nvGrpSpPr>
          <p:cNvPr id="6" name="Group 5">
            <a:extLst>
              <a:ext uri="{FF2B5EF4-FFF2-40B4-BE49-F238E27FC236}">
                <a16:creationId xmlns:a16="http://schemas.microsoft.com/office/drawing/2014/main" id="{D398D888-0E96-104F-D299-F85C4CB90931}"/>
              </a:ext>
            </a:extLst>
          </p:cNvPr>
          <p:cNvGrpSpPr/>
          <p:nvPr/>
        </p:nvGrpSpPr>
        <p:grpSpPr>
          <a:xfrm>
            <a:off x="842010" y="3667123"/>
            <a:ext cx="3902710" cy="2988192"/>
            <a:chOff x="842010" y="3667123"/>
            <a:chExt cx="3902710" cy="2988192"/>
          </a:xfrm>
        </p:grpSpPr>
        <p:pic>
          <p:nvPicPr>
            <p:cNvPr id="23" name="图片 22" descr="DM_20230421133408_001"/>
            <p:cNvPicPr>
              <a:picLocks noChangeAspect="1"/>
            </p:cNvPicPr>
            <p:nvPr/>
          </p:nvPicPr>
          <p:blipFill>
            <a:blip r:embed="rId6"/>
            <a:stretch>
              <a:fillRect/>
            </a:stretch>
          </p:blipFill>
          <p:spPr>
            <a:xfrm>
              <a:off x="842010" y="3667123"/>
              <a:ext cx="3902710" cy="2734945"/>
            </a:xfrm>
            <a:prstGeom prst="rect">
              <a:avLst/>
            </a:prstGeom>
          </p:spPr>
        </p:pic>
        <p:pic>
          <p:nvPicPr>
            <p:cNvPr id="24" name="图片 23"/>
            <p:cNvPicPr>
              <a:picLocks noChangeAspect="1"/>
            </p:cNvPicPr>
            <p:nvPr/>
          </p:nvPicPr>
          <p:blipFill>
            <a:blip r:embed="rId7"/>
            <a:stretch>
              <a:fillRect/>
            </a:stretch>
          </p:blipFill>
          <p:spPr>
            <a:xfrm>
              <a:off x="1682634" y="6151934"/>
              <a:ext cx="2515293" cy="503381"/>
            </a:xfrm>
            <a:prstGeom prst="rect">
              <a:avLst/>
            </a:prstGeom>
          </p:spPr>
        </p:pic>
      </p:grpSp>
      <p:sp>
        <p:nvSpPr>
          <p:cNvPr id="2" name="左箭头 1"/>
          <p:cNvSpPr/>
          <p:nvPr/>
        </p:nvSpPr>
        <p:spPr>
          <a:xfrm>
            <a:off x="5618233" y="4779009"/>
            <a:ext cx="1487805" cy="5111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060451" y="958850"/>
            <a:ext cx="4327095" cy="5387340"/>
          </a:xfrm>
          <a:prstGeom prst="rect">
            <a:avLst/>
          </a:prstGeom>
        </p:spPr>
      </p:pic>
      <p:sp>
        <p:nvSpPr>
          <p:cNvPr id="5" name="文本框 4"/>
          <p:cNvSpPr txBox="1"/>
          <p:nvPr/>
        </p:nvSpPr>
        <p:spPr>
          <a:xfrm>
            <a:off x="5617228" y="1038225"/>
            <a:ext cx="5918199" cy="645160"/>
          </a:xfrm>
          <a:prstGeom prst="rect">
            <a:avLst/>
          </a:prstGeom>
          <a:noFill/>
        </p:spPr>
        <p:txBody>
          <a:bodyPr wrap="square" rtlCol="0">
            <a:spAutoFit/>
          </a:bodyPr>
          <a:lstStyle/>
          <a:p>
            <a:pPr algn="ctr"/>
            <a:r>
              <a:rPr lang="en-US" altLang="zh-CN" sz="3600" dirty="0"/>
              <a:t>Two Functions</a:t>
            </a:r>
          </a:p>
        </p:txBody>
      </p:sp>
      <p:sp>
        <p:nvSpPr>
          <p:cNvPr id="2" name="文本框 1"/>
          <p:cNvSpPr txBox="1"/>
          <p:nvPr/>
        </p:nvSpPr>
        <p:spPr>
          <a:xfrm>
            <a:off x="5711207" y="1925015"/>
            <a:ext cx="5918200" cy="310769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a:t>C</a:t>
            </a:r>
            <a:r>
              <a:rPr lang="zh-CN" altLang="en-US" sz="2800" dirty="0"/>
              <a:t>NN extracts high-level spatial features within each BVP using convolutional layers</a:t>
            </a:r>
          </a:p>
          <a:p>
            <a:pPr marL="457200" indent="-457200">
              <a:buFont typeface="Wingdings" panose="05000000000000000000" pitchFamily="2" charset="2"/>
              <a:buChar char="Ø"/>
            </a:pPr>
            <a:endParaRPr lang="zh-CN" altLang="en-US" sz="2800" dirty="0"/>
          </a:p>
          <a:p>
            <a:pPr marL="457200" indent="-457200">
              <a:buFont typeface="Wingdings" panose="05000000000000000000" pitchFamily="2" charset="2"/>
              <a:buChar char="Ø"/>
            </a:pPr>
            <a:r>
              <a:rPr lang="en-US" altLang="zh-CN" sz="2800" dirty="0"/>
              <a:t>C</a:t>
            </a:r>
            <a:r>
              <a:rPr lang="zh-CN" altLang="en-US" sz="2800" dirty="0"/>
              <a:t>NN adopts recurrent layers to perform temporal modeling of inter-characteristics between BVPs</a:t>
            </a:r>
          </a:p>
        </p:txBody>
      </p:sp>
      <p:pic>
        <p:nvPicPr>
          <p:cNvPr id="3" name="图片 2" descr="20190517111023_22544"/>
          <p:cNvPicPr>
            <a:picLocks noChangeAspect="1"/>
          </p:cNvPicPr>
          <p:nvPr/>
        </p:nvPicPr>
        <p:blipFill>
          <a:blip r:embed="rId3"/>
          <a:stretch>
            <a:fillRect/>
          </a:stretch>
        </p:blipFill>
        <p:spPr>
          <a:xfrm>
            <a:off x="7652917" y="4917988"/>
            <a:ext cx="2034780" cy="1940011"/>
          </a:xfrm>
          <a:prstGeom prst="rect">
            <a:avLst/>
          </a:prstGeom>
        </p:spPr>
      </p:pic>
      <p:sp>
        <p:nvSpPr>
          <p:cNvPr id="6" name="文本框 5"/>
          <p:cNvSpPr txBox="1"/>
          <p:nvPr/>
        </p:nvSpPr>
        <p:spPr>
          <a:xfrm>
            <a:off x="220345" y="125730"/>
            <a:ext cx="11135360" cy="768350"/>
          </a:xfrm>
          <a:prstGeom prst="rect">
            <a:avLst/>
          </a:prstGeom>
          <a:noFill/>
        </p:spPr>
        <p:txBody>
          <a:bodyPr wrap="square" rtlCol="0">
            <a:spAutoFit/>
          </a:bodyPr>
          <a:lstStyle/>
          <a:p>
            <a:r>
              <a:rPr lang="en-US" altLang="zh-CN" sz="4400" dirty="0">
                <a:latin typeface="+mj-lt"/>
                <a:cs typeface="+mj-lt"/>
                <a:sym typeface="+mn-ea"/>
              </a:rPr>
              <a:t>Literature review</a:t>
            </a:r>
            <a:endParaRPr lang="en-US" altLang="zh-CN" sz="4400" dirty="0">
              <a:latin typeface="+mj-lt"/>
              <a:cs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9FC1-DDB1-1DB0-8CFA-7D18DB54EE73}"/>
              </a:ext>
            </a:extLst>
          </p:cNvPr>
          <p:cNvSpPr>
            <a:spLocks noGrp="1"/>
          </p:cNvSpPr>
          <p:nvPr>
            <p:ph type="title"/>
          </p:nvPr>
        </p:nvSpPr>
        <p:spPr/>
        <p:txBody>
          <a:bodyPr/>
          <a:lstStyle/>
          <a:p>
            <a:r>
              <a:rPr lang="en-CN" dirty="0"/>
              <a:t>Significance</a:t>
            </a:r>
            <a:r>
              <a:rPr lang="zh-CN" altLang="en-US" dirty="0"/>
              <a:t> </a:t>
            </a:r>
            <a:r>
              <a:rPr lang="en-US" altLang="zh-CN" dirty="0"/>
              <a:t>and</a:t>
            </a:r>
            <a:r>
              <a:rPr lang="zh-CN" altLang="en-US" dirty="0"/>
              <a:t> </a:t>
            </a:r>
            <a:r>
              <a:rPr lang="en-US" altLang="zh-CN" dirty="0"/>
              <a:t>novelty</a:t>
            </a:r>
            <a:endParaRPr lang="en-CN" dirty="0"/>
          </a:p>
        </p:txBody>
      </p:sp>
      <p:sp>
        <p:nvSpPr>
          <p:cNvPr id="5" name="Text Placeholder 4">
            <a:extLst>
              <a:ext uri="{FF2B5EF4-FFF2-40B4-BE49-F238E27FC236}">
                <a16:creationId xmlns:a16="http://schemas.microsoft.com/office/drawing/2014/main" id="{76E1789C-C9CA-9870-67B0-48AF0DD59999}"/>
              </a:ext>
            </a:extLst>
          </p:cNvPr>
          <p:cNvSpPr>
            <a:spLocks noGrp="1"/>
          </p:cNvSpPr>
          <p:nvPr>
            <p:ph type="body" idx="1"/>
          </p:nvPr>
        </p:nvSpPr>
        <p:spPr/>
        <p:txBody>
          <a:bodyPr/>
          <a:lstStyle/>
          <a:p>
            <a:endParaRPr lang="en-CN"/>
          </a:p>
        </p:txBody>
      </p:sp>
    </p:spTree>
    <p:extLst>
      <p:ext uri="{BB962C8B-B14F-4D97-AF65-F5344CB8AC3E}">
        <p14:creationId xmlns:p14="http://schemas.microsoft.com/office/powerpoint/2010/main" val="155948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E74DC9F-C9C4-9CE1-356C-9570F4BB8999}"/>
              </a:ext>
            </a:extLst>
          </p:cNvPr>
          <p:cNvSpPr txBox="1">
            <a:spLocks/>
          </p:cNvSpPr>
          <p:nvPr/>
        </p:nvSpPr>
        <p:spPr>
          <a:xfrm>
            <a:off x="278859" y="153644"/>
            <a:ext cx="1163428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dirty="0"/>
              <a:t>Significance</a:t>
            </a:r>
            <a:r>
              <a:rPr lang="zh-CN" altLang="en-US" dirty="0"/>
              <a:t> </a:t>
            </a:r>
            <a:r>
              <a:rPr lang="en-US" altLang="zh-CN" dirty="0"/>
              <a:t>and</a:t>
            </a:r>
            <a:r>
              <a:rPr lang="zh-CN" altLang="en-US" dirty="0"/>
              <a:t> </a:t>
            </a:r>
            <a:r>
              <a:rPr lang="en-US" altLang="zh-CN" dirty="0"/>
              <a:t>novelty</a:t>
            </a:r>
            <a:r>
              <a:rPr lang="zh-CN" altLang="en-US" dirty="0"/>
              <a:t> </a:t>
            </a:r>
            <a:endParaRPr lang="en-GB" altLang="zh-CN" dirty="0"/>
          </a:p>
          <a:p>
            <a:pPr algn="r"/>
            <a:r>
              <a:rPr lang="en-US" altLang="zh-CN" sz="2800" dirty="0"/>
              <a:t>----</a:t>
            </a:r>
            <a:r>
              <a:rPr lang="zh-CN" altLang="en-US" sz="2800" dirty="0"/>
              <a:t> </a:t>
            </a:r>
            <a:r>
              <a:rPr lang="en-GB" altLang="zh-CN" sz="2800" dirty="0"/>
              <a:t>mobility of time</a:t>
            </a:r>
            <a:endParaRPr lang="en-CN" dirty="0"/>
          </a:p>
        </p:txBody>
      </p:sp>
      <p:sp>
        <p:nvSpPr>
          <p:cNvPr id="2" name="TextBox 1">
            <a:extLst>
              <a:ext uri="{FF2B5EF4-FFF2-40B4-BE49-F238E27FC236}">
                <a16:creationId xmlns:a16="http://schemas.microsoft.com/office/drawing/2014/main" id="{3E658DF7-7BD8-FF73-93D1-030B3BB0B0F5}"/>
              </a:ext>
            </a:extLst>
          </p:cNvPr>
          <p:cNvSpPr txBox="1"/>
          <p:nvPr/>
        </p:nvSpPr>
        <p:spPr>
          <a:xfrm>
            <a:off x="678242" y="1360937"/>
            <a:ext cx="5654240" cy="369332"/>
          </a:xfrm>
          <a:prstGeom prst="rect">
            <a:avLst/>
          </a:prstGeom>
          <a:noFill/>
        </p:spPr>
        <p:txBody>
          <a:bodyPr wrap="none" rtlCol="0">
            <a:spAutoFit/>
          </a:bodyPr>
          <a:lstStyle/>
          <a:p>
            <a:r>
              <a:rPr lang="en-US" dirty="0"/>
              <a:t>T</a:t>
            </a:r>
            <a:r>
              <a:rPr lang="en-CN" dirty="0"/>
              <a:t>he value of Wi-Fi signal can vary at different times of day </a:t>
            </a:r>
          </a:p>
        </p:txBody>
      </p:sp>
      <p:grpSp>
        <p:nvGrpSpPr>
          <p:cNvPr id="29" name="Group 28">
            <a:extLst>
              <a:ext uri="{FF2B5EF4-FFF2-40B4-BE49-F238E27FC236}">
                <a16:creationId xmlns:a16="http://schemas.microsoft.com/office/drawing/2014/main" id="{46C84692-DED7-E215-AEC1-1989B34075AC}"/>
              </a:ext>
            </a:extLst>
          </p:cNvPr>
          <p:cNvGrpSpPr/>
          <p:nvPr/>
        </p:nvGrpSpPr>
        <p:grpSpPr>
          <a:xfrm>
            <a:off x="970318" y="1761852"/>
            <a:ext cx="5070088" cy="1398755"/>
            <a:chOff x="767156" y="2330245"/>
            <a:chExt cx="5070088" cy="1398755"/>
          </a:xfrm>
        </p:grpSpPr>
        <p:sp>
          <p:nvSpPr>
            <p:cNvPr id="3" name="TextBox 2">
              <a:extLst>
                <a:ext uri="{FF2B5EF4-FFF2-40B4-BE49-F238E27FC236}">
                  <a16:creationId xmlns:a16="http://schemas.microsoft.com/office/drawing/2014/main" id="{90FDC216-432B-BC4D-D251-87C1D5F390D8}"/>
                </a:ext>
              </a:extLst>
            </p:cNvPr>
            <p:cNvSpPr txBox="1"/>
            <p:nvPr/>
          </p:nvSpPr>
          <p:spPr>
            <a:xfrm>
              <a:off x="767156" y="2330245"/>
              <a:ext cx="5070088" cy="369332"/>
            </a:xfrm>
            <a:prstGeom prst="rect">
              <a:avLst/>
            </a:prstGeom>
            <a:noFill/>
          </p:spPr>
          <p:txBody>
            <a:bodyPr wrap="square" rtlCol="0">
              <a:spAutoFit/>
            </a:bodyPr>
            <a:lstStyle/>
            <a:p>
              <a:pPr marL="285750" indent="-285750" algn="l">
                <a:buFont typeface="Arial" panose="020B0604020202020204" pitchFamily="34" charset="0"/>
                <a:buChar char="•"/>
              </a:pPr>
              <a:r>
                <a:rPr lang="en-US" b="0" i="0" u="none" strike="noStrike" dirty="0">
                  <a:effectLst/>
                </a:rPr>
                <a:t>the number of devices connected to the network</a:t>
              </a:r>
              <a:endParaRPr lang="en-CN" dirty="0"/>
            </a:p>
          </p:txBody>
        </p:sp>
        <p:pic>
          <p:nvPicPr>
            <p:cNvPr id="14" name="Graphic 13" descr="Smart Phone">
              <a:extLst>
                <a:ext uri="{FF2B5EF4-FFF2-40B4-BE49-F238E27FC236}">
                  <a16:creationId xmlns:a16="http://schemas.microsoft.com/office/drawing/2014/main" id="{B6AAAE8A-6D67-6B26-EE78-05BD7AAC8C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0272" y="2814600"/>
              <a:ext cx="914400" cy="914400"/>
            </a:xfrm>
            <a:prstGeom prst="rect">
              <a:avLst/>
            </a:prstGeom>
          </p:spPr>
        </p:pic>
        <p:pic>
          <p:nvPicPr>
            <p:cNvPr id="20" name="Graphic 19" descr="Monitor">
              <a:extLst>
                <a:ext uri="{FF2B5EF4-FFF2-40B4-BE49-F238E27FC236}">
                  <a16:creationId xmlns:a16="http://schemas.microsoft.com/office/drawing/2014/main" id="{E271F619-5A69-E1C8-3C12-855F10BA6F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562" y="2814600"/>
              <a:ext cx="914400" cy="914400"/>
            </a:xfrm>
            <a:prstGeom prst="rect">
              <a:avLst/>
            </a:prstGeom>
          </p:spPr>
        </p:pic>
        <p:pic>
          <p:nvPicPr>
            <p:cNvPr id="23" name="Graphic 22" descr="Tablet">
              <a:extLst>
                <a:ext uri="{FF2B5EF4-FFF2-40B4-BE49-F238E27FC236}">
                  <a16:creationId xmlns:a16="http://schemas.microsoft.com/office/drawing/2014/main" id="{B1F0CB81-C2DC-C259-8DFD-6C1A4959D6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5000" y="2814600"/>
              <a:ext cx="914400" cy="914400"/>
            </a:xfrm>
            <a:prstGeom prst="rect">
              <a:avLst/>
            </a:prstGeom>
          </p:spPr>
        </p:pic>
      </p:grpSp>
      <p:grpSp>
        <p:nvGrpSpPr>
          <p:cNvPr id="37" name="Group 36">
            <a:extLst>
              <a:ext uri="{FF2B5EF4-FFF2-40B4-BE49-F238E27FC236}">
                <a16:creationId xmlns:a16="http://schemas.microsoft.com/office/drawing/2014/main" id="{9C4F98C7-F836-8AE9-0887-08F2C60BD3B7}"/>
              </a:ext>
            </a:extLst>
          </p:cNvPr>
          <p:cNvGrpSpPr/>
          <p:nvPr/>
        </p:nvGrpSpPr>
        <p:grpSpPr>
          <a:xfrm>
            <a:off x="970318" y="3251351"/>
            <a:ext cx="5000087" cy="1338926"/>
            <a:chOff x="970318" y="3787935"/>
            <a:chExt cx="5000087" cy="1338926"/>
          </a:xfrm>
        </p:grpSpPr>
        <p:sp>
          <p:nvSpPr>
            <p:cNvPr id="25" name="TextBox 24">
              <a:extLst>
                <a:ext uri="{FF2B5EF4-FFF2-40B4-BE49-F238E27FC236}">
                  <a16:creationId xmlns:a16="http://schemas.microsoft.com/office/drawing/2014/main" id="{088FE4A7-700E-377E-D0A1-79C5B1826D1C}"/>
                </a:ext>
              </a:extLst>
            </p:cNvPr>
            <p:cNvSpPr txBox="1"/>
            <p:nvPr/>
          </p:nvSpPr>
          <p:spPr>
            <a:xfrm>
              <a:off x="970318" y="3787935"/>
              <a:ext cx="5000087" cy="369332"/>
            </a:xfrm>
            <a:prstGeom prst="rect">
              <a:avLst/>
            </a:prstGeom>
            <a:noFill/>
          </p:spPr>
          <p:txBody>
            <a:bodyPr wrap="none" rtlCol="0">
              <a:spAutoFit/>
            </a:bodyPr>
            <a:lstStyle/>
            <a:p>
              <a:pPr marL="285750" indent="-285750" algn="l">
                <a:buFont typeface="Arial" panose="020B0604020202020204" pitchFamily="34" charset="0"/>
                <a:buChar char="•"/>
              </a:pPr>
              <a:r>
                <a:rPr lang="en-US" b="0" i="0" u="none" strike="noStrike" dirty="0">
                  <a:effectLst/>
                </a:rPr>
                <a:t> the distance between the device and the router</a:t>
              </a:r>
            </a:p>
          </p:txBody>
        </p:sp>
        <p:grpSp>
          <p:nvGrpSpPr>
            <p:cNvPr id="36" name="Group 35">
              <a:extLst>
                <a:ext uri="{FF2B5EF4-FFF2-40B4-BE49-F238E27FC236}">
                  <a16:creationId xmlns:a16="http://schemas.microsoft.com/office/drawing/2014/main" id="{60017FC9-6EE4-A0C1-7F3A-94687498BDB5}"/>
                </a:ext>
              </a:extLst>
            </p:cNvPr>
            <p:cNvGrpSpPr/>
            <p:nvPr/>
          </p:nvGrpSpPr>
          <p:grpSpPr>
            <a:xfrm>
              <a:off x="1906491" y="4212461"/>
              <a:ext cx="3127740" cy="914400"/>
              <a:chOff x="1813932" y="4303918"/>
              <a:chExt cx="3127740" cy="914400"/>
            </a:xfrm>
          </p:grpSpPr>
          <p:pic>
            <p:nvPicPr>
              <p:cNvPr id="31" name="Graphic 30" descr="Server">
                <a:extLst>
                  <a:ext uri="{FF2B5EF4-FFF2-40B4-BE49-F238E27FC236}">
                    <a16:creationId xmlns:a16="http://schemas.microsoft.com/office/drawing/2014/main" id="{B94AA90A-37C1-5AFF-6E8F-D6708B2102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13932" y="4303918"/>
                <a:ext cx="914400" cy="914400"/>
              </a:xfrm>
              <a:prstGeom prst="rect">
                <a:avLst/>
              </a:prstGeom>
            </p:spPr>
          </p:pic>
          <p:pic>
            <p:nvPicPr>
              <p:cNvPr id="33" name="Graphic 32" descr="Wireless router">
                <a:extLst>
                  <a:ext uri="{FF2B5EF4-FFF2-40B4-BE49-F238E27FC236}">
                    <a16:creationId xmlns:a16="http://schemas.microsoft.com/office/drawing/2014/main" id="{9053FCB1-1517-0756-06EA-7E62F3E525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27272" y="4303918"/>
                <a:ext cx="914400" cy="914400"/>
              </a:xfrm>
              <a:prstGeom prst="rect">
                <a:avLst/>
              </a:prstGeom>
            </p:spPr>
          </p:pic>
          <p:cxnSp>
            <p:nvCxnSpPr>
              <p:cNvPr id="35" name="Straight Arrow Connector 34">
                <a:extLst>
                  <a:ext uri="{FF2B5EF4-FFF2-40B4-BE49-F238E27FC236}">
                    <a16:creationId xmlns:a16="http://schemas.microsoft.com/office/drawing/2014/main" id="{AEF2B01A-3B69-EDE0-F0B1-952A3EC4F9BF}"/>
                  </a:ext>
                </a:extLst>
              </p:cNvPr>
              <p:cNvCxnSpPr>
                <a:stCxn id="31" idx="3"/>
                <a:endCxn id="33" idx="1"/>
              </p:cNvCxnSpPr>
              <p:nvPr/>
            </p:nvCxnSpPr>
            <p:spPr>
              <a:xfrm>
                <a:off x="2728332" y="4761118"/>
                <a:ext cx="1299600" cy="0"/>
              </a:xfrm>
              <a:prstGeom prst="straightConnector1">
                <a:avLst/>
              </a:prstGeom>
              <a:ln w="63500" cap="flat" cmpd="sng" algn="ctr">
                <a:solidFill>
                  <a:schemeClr val="dk1"/>
                </a:solidFill>
                <a:prstDash val="dash"/>
                <a:round/>
                <a:headEnd type="stealth" w="med" len="sm"/>
                <a:tailEnd type="stealth" w="med" len="sm"/>
              </a:ln>
            </p:spPr>
            <p:style>
              <a:lnRef idx="0">
                <a:scrgbClr r="0" g="0" b="0"/>
              </a:lnRef>
              <a:fillRef idx="0">
                <a:scrgbClr r="0" g="0" b="0"/>
              </a:fillRef>
              <a:effectRef idx="0">
                <a:scrgbClr r="0" g="0" b="0"/>
              </a:effectRef>
              <a:fontRef idx="minor">
                <a:schemeClr val="tx1"/>
              </a:fontRef>
            </p:style>
          </p:cxnSp>
        </p:grpSp>
      </p:grpSp>
      <p:grpSp>
        <p:nvGrpSpPr>
          <p:cNvPr id="44" name="Group 43">
            <a:extLst>
              <a:ext uri="{FF2B5EF4-FFF2-40B4-BE49-F238E27FC236}">
                <a16:creationId xmlns:a16="http://schemas.microsoft.com/office/drawing/2014/main" id="{15DADEE8-AA39-0FEC-D652-050ED5353967}"/>
              </a:ext>
            </a:extLst>
          </p:cNvPr>
          <p:cNvGrpSpPr/>
          <p:nvPr/>
        </p:nvGrpSpPr>
        <p:grpSpPr>
          <a:xfrm>
            <a:off x="970317" y="4740850"/>
            <a:ext cx="5000087" cy="1834654"/>
            <a:chOff x="970317" y="4982424"/>
            <a:chExt cx="5000087" cy="1834654"/>
          </a:xfrm>
        </p:grpSpPr>
        <p:grpSp>
          <p:nvGrpSpPr>
            <p:cNvPr id="40" name="Group 39">
              <a:extLst>
                <a:ext uri="{FF2B5EF4-FFF2-40B4-BE49-F238E27FC236}">
                  <a16:creationId xmlns:a16="http://schemas.microsoft.com/office/drawing/2014/main" id="{314A0765-5946-AB72-9FE3-1A5373331D7C}"/>
                </a:ext>
              </a:extLst>
            </p:cNvPr>
            <p:cNvGrpSpPr/>
            <p:nvPr/>
          </p:nvGrpSpPr>
          <p:grpSpPr>
            <a:xfrm>
              <a:off x="1802177" y="5327152"/>
              <a:ext cx="1888107" cy="1489926"/>
              <a:chOff x="1802177" y="5327152"/>
              <a:chExt cx="1888107" cy="1489926"/>
            </a:xfrm>
          </p:grpSpPr>
          <p:pic>
            <p:nvPicPr>
              <p:cNvPr id="5" name="Graphic 4" descr="Wireless router">
                <a:extLst>
                  <a:ext uri="{FF2B5EF4-FFF2-40B4-BE49-F238E27FC236}">
                    <a16:creationId xmlns:a16="http://schemas.microsoft.com/office/drawing/2014/main" id="{61E0BBBC-65F2-CD11-4101-9FCF6ACB6B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177" y="5327152"/>
                <a:ext cx="849346" cy="849346"/>
              </a:xfrm>
              <a:prstGeom prst="rect">
                <a:avLst/>
              </a:prstGeom>
            </p:spPr>
          </p:pic>
          <p:pic>
            <p:nvPicPr>
              <p:cNvPr id="6" name="Graphic 5" descr="Wireless router">
                <a:extLst>
                  <a:ext uri="{FF2B5EF4-FFF2-40B4-BE49-F238E27FC236}">
                    <a16:creationId xmlns:a16="http://schemas.microsoft.com/office/drawing/2014/main" id="{B9A1D228-8A0D-FB3B-F378-6DE157048C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36924" y="5967733"/>
                <a:ext cx="849345" cy="849345"/>
              </a:xfrm>
              <a:prstGeom prst="rect">
                <a:avLst/>
              </a:prstGeom>
            </p:spPr>
          </p:pic>
          <p:pic>
            <p:nvPicPr>
              <p:cNvPr id="7" name="Graphic 6" descr="Wireless router">
                <a:extLst>
                  <a:ext uri="{FF2B5EF4-FFF2-40B4-BE49-F238E27FC236}">
                    <a16:creationId xmlns:a16="http://schemas.microsoft.com/office/drawing/2014/main" id="{7BC2AC9C-98AC-5A88-14CF-0788010247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0939" y="5327153"/>
                <a:ext cx="849345" cy="849345"/>
              </a:xfrm>
              <a:prstGeom prst="rect">
                <a:avLst/>
              </a:prstGeom>
            </p:spPr>
          </p:pic>
        </p:grpSp>
        <p:pic>
          <p:nvPicPr>
            <p:cNvPr id="24" name="Graphic 23" descr="Wireless router">
              <a:extLst>
                <a:ext uri="{FF2B5EF4-FFF2-40B4-BE49-F238E27FC236}">
                  <a16:creationId xmlns:a16="http://schemas.microsoft.com/office/drawing/2014/main" id="{E69A76FE-F199-9A8B-B3DB-C2D641BEE1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28123" y="5630400"/>
              <a:ext cx="849345" cy="849345"/>
            </a:xfrm>
            <a:prstGeom prst="rect">
              <a:avLst/>
            </a:prstGeom>
          </p:spPr>
        </p:pic>
        <p:sp>
          <p:nvSpPr>
            <p:cNvPr id="28" name="TextBox 27">
              <a:extLst>
                <a:ext uri="{FF2B5EF4-FFF2-40B4-BE49-F238E27FC236}">
                  <a16:creationId xmlns:a16="http://schemas.microsoft.com/office/drawing/2014/main" id="{CC8E85D9-0F10-7414-E0F9-D0CC71B110D3}"/>
                </a:ext>
              </a:extLst>
            </p:cNvPr>
            <p:cNvSpPr txBox="1"/>
            <p:nvPr/>
          </p:nvSpPr>
          <p:spPr>
            <a:xfrm>
              <a:off x="970317" y="4982424"/>
              <a:ext cx="5000087" cy="369332"/>
            </a:xfrm>
            <a:prstGeom prst="rect">
              <a:avLst/>
            </a:prstGeom>
            <a:noFill/>
          </p:spPr>
          <p:txBody>
            <a:bodyPr wrap="square">
              <a:spAutoFit/>
            </a:bodyPr>
            <a:lstStyle/>
            <a:p>
              <a:pPr marL="285750" indent="-285750" algn="l">
                <a:buFont typeface="Arial" panose="020B0604020202020204" pitchFamily="34" charset="0"/>
                <a:buChar char="•"/>
              </a:pPr>
              <a:r>
                <a:rPr lang="en-US" b="0" i="0" u="none" strike="noStrike" dirty="0">
                  <a:effectLst/>
                </a:rPr>
                <a:t> interference from other devices or networks</a:t>
              </a:r>
              <a:endParaRPr lang="en-CN" dirty="0"/>
            </a:p>
          </p:txBody>
        </p:sp>
        <p:cxnSp>
          <p:nvCxnSpPr>
            <p:cNvPr id="39" name="Straight Arrow Connector 38">
              <a:extLst>
                <a:ext uri="{FF2B5EF4-FFF2-40B4-BE49-F238E27FC236}">
                  <a16:creationId xmlns:a16="http://schemas.microsoft.com/office/drawing/2014/main" id="{E3DCC822-019D-2900-8060-3B5924377D50}"/>
                </a:ext>
              </a:extLst>
            </p:cNvPr>
            <p:cNvCxnSpPr>
              <a:cxnSpLocks/>
              <a:stCxn id="24" idx="1"/>
            </p:cNvCxnSpPr>
            <p:nvPr/>
          </p:nvCxnSpPr>
          <p:spPr>
            <a:xfrm flipH="1">
              <a:off x="3801790" y="6055073"/>
              <a:ext cx="626333" cy="0"/>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F3880FB-C0D3-6FE9-FB76-7A8EA4C757D7}"/>
              </a:ext>
            </a:extLst>
          </p:cNvPr>
          <p:cNvGrpSpPr/>
          <p:nvPr/>
        </p:nvGrpSpPr>
        <p:grpSpPr>
          <a:xfrm>
            <a:off x="6884804" y="2169585"/>
            <a:ext cx="4729451" cy="2940597"/>
            <a:chOff x="6728911" y="1623352"/>
            <a:chExt cx="4729451" cy="2940597"/>
          </a:xfrm>
        </p:grpSpPr>
        <p:sp>
          <p:nvSpPr>
            <p:cNvPr id="45" name="TextBox 44">
              <a:extLst>
                <a:ext uri="{FF2B5EF4-FFF2-40B4-BE49-F238E27FC236}">
                  <a16:creationId xmlns:a16="http://schemas.microsoft.com/office/drawing/2014/main" id="{15177751-0616-8AA9-6868-55B486035AE9}"/>
                </a:ext>
              </a:extLst>
            </p:cNvPr>
            <p:cNvSpPr txBox="1"/>
            <p:nvPr/>
          </p:nvSpPr>
          <p:spPr>
            <a:xfrm>
              <a:off x="6728911" y="1623352"/>
              <a:ext cx="4729451" cy="646331"/>
            </a:xfrm>
            <a:prstGeom prst="rect">
              <a:avLst/>
            </a:prstGeom>
            <a:noFill/>
          </p:spPr>
          <p:txBody>
            <a:bodyPr wrap="square" rtlCol="0">
              <a:spAutoFit/>
            </a:bodyPr>
            <a:lstStyle/>
            <a:p>
              <a:r>
                <a:rPr lang="en-CN" b="1" dirty="0"/>
                <a:t>Widar</a:t>
              </a:r>
              <a:r>
                <a:rPr lang="zh-CN" altLang="en-US" b="1" dirty="0"/>
                <a:t> </a:t>
              </a:r>
              <a:r>
                <a:rPr lang="en-US" altLang="zh-CN" b="1" dirty="0"/>
                <a:t>3.0:</a:t>
              </a:r>
              <a:r>
                <a:rPr lang="zh-CN" altLang="en-US" b="1" dirty="0"/>
                <a:t> </a:t>
              </a:r>
              <a:r>
                <a:rPr lang="en-US" b="1" i="0" u="none" strike="noStrike" dirty="0">
                  <a:effectLst/>
                  <a:ea typeface="PingFang SC" panose="020B0400000000000000" pitchFamily="34" charset="-122"/>
                </a:rPr>
                <a:t>Train on the same day</a:t>
              </a:r>
              <a:r>
                <a:rPr lang="zh-CN" altLang="en-US" b="1" i="0" u="none" strike="noStrike" dirty="0">
                  <a:effectLst/>
                  <a:ea typeface="PingFang SC" panose="020B0400000000000000" pitchFamily="34" charset="-122"/>
                </a:rPr>
                <a:t> </a:t>
              </a:r>
              <a:r>
                <a:rPr lang="en-US" altLang="zh-CN" b="1" i="0" u="none" strike="noStrike" dirty="0">
                  <a:effectLst/>
                  <a:ea typeface="PingFang SC" panose="020B0400000000000000" pitchFamily="34" charset="-122"/>
                </a:rPr>
                <a:t>and</a:t>
              </a:r>
              <a:r>
                <a:rPr lang="en-US" b="1" i="0" u="none" strike="noStrike" dirty="0">
                  <a:effectLst/>
                  <a:ea typeface="PingFang SC" panose="020B0400000000000000" pitchFamily="34" charset="-122"/>
                </a:rPr>
                <a:t> test on the same day</a:t>
              </a:r>
              <a:endParaRPr lang="en-CN" b="1" dirty="0"/>
            </a:p>
          </p:txBody>
        </p:sp>
        <p:sp>
          <p:nvSpPr>
            <p:cNvPr id="46" name="TextBox 45">
              <a:extLst>
                <a:ext uri="{FF2B5EF4-FFF2-40B4-BE49-F238E27FC236}">
                  <a16:creationId xmlns:a16="http://schemas.microsoft.com/office/drawing/2014/main" id="{9D924EEC-B7F3-BFDB-0CDD-40F483EF2590}"/>
                </a:ext>
              </a:extLst>
            </p:cNvPr>
            <p:cNvSpPr txBox="1"/>
            <p:nvPr/>
          </p:nvSpPr>
          <p:spPr>
            <a:xfrm>
              <a:off x="6728911" y="3655016"/>
              <a:ext cx="4315156" cy="369332"/>
            </a:xfrm>
            <a:prstGeom prst="rect">
              <a:avLst/>
            </a:prstGeom>
            <a:noFill/>
          </p:spPr>
          <p:txBody>
            <a:bodyPr wrap="none" rtlCol="0">
              <a:spAutoFit/>
            </a:bodyPr>
            <a:lstStyle/>
            <a:p>
              <a:r>
                <a:rPr lang="en-CN" b="1" dirty="0"/>
                <a:t>Our model: Train and test at different times</a:t>
              </a:r>
            </a:p>
          </p:txBody>
        </p:sp>
        <p:sp>
          <p:nvSpPr>
            <p:cNvPr id="47" name="TextBox 46">
              <a:extLst>
                <a:ext uri="{FF2B5EF4-FFF2-40B4-BE49-F238E27FC236}">
                  <a16:creationId xmlns:a16="http://schemas.microsoft.com/office/drawing/2014/main" id="{5CF1B806-1E15-339F-5A4F-4878B4CFCE1C}"/>
                </a:ext>
              </a:extLst>
            </p:cNvPr>
            <p:cNvSpPr txBox="1"/>
            <p:nvPr/>
          </p:nvSpPr>
          <p:spPr>
            <a:xfrm>
              <a:off x="6728911" y="2342104"/>
              <a:ext cx="4729451" cy="646331"/>
            </a:xfrm>
            <a:prstGeom prst="rect">
              <a:avLst/>
            </a:prstGeom>
            <a:noFill/>
          </p:spPr>
          <p:txBody>
            <a:bodyPr wrap="square" rtlCol="0">
              <a:spAutoFit/>
            </a:bodyPr>
            <a:lstStyle/>
            <a:p>
              <a:r>
                <a:rPr lang="en-CN" b="1" dirty="0">
                  <a:solidFill>
                    <a:srgbClr val="C00000"/>
                  </a:solidFill>
                </a:rPr>
                <a:t>Problem: NOT consider and account for these variations</a:t>
              </a:r>
            </a:p>
          </p:txBody>
        </p:sp>
        <p:cxnSp>
          <p:nvCxnSpPr>
            <p:cNvPr id="49" name="Straight Arrow Connector 48">
              <a:extLst>
                <a:ext uri="{FF2B5EF4-FFF2-40B4-BE49-F238E27FC236}">
                  <a16:creationId xmlns:a16="http://schemas.microsoft.com/office/drawing/2014/main" id="{CE3FF913-7FD5-F274-694F-0351F4D66486}"/>
                </a:ext>
              </a:extLst>
            </p:cNvPr>
            <p:cNvCxnSpPr/>
            <p:nvPr/>
          </p:nvCxnSpPr>
          <p:spPr>
            <a:xfrm>
              <a:off x="8742556" y="2988435"/>
              <a:ext cx="0" cy="63224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C296958-9258-F06C-1702-72DEE2E40834}"/>
                </a:ext>
              </a:extLst>
            </p:cNvPr>
            <p:cNvSpPr txBox="1"/>
            <p:nvPr/>
          </p:nvSpPr>
          <p:spPr>
            <a:xfrm>
              <a:off x="6728911" y="4194617"/>
              <a:ext cx="2853025" cy="369332"/>
            </a:xfrm>
            <a:prstGeom prst="rect">
              <a:avLst/>
            </a:prstGeom>
            <a:noFill/>
          </p:spPr>
          <p:txBody>
            <a:bodyPr wrap="none" rtlCol="0">
              <a:spAutoFit/>
            </a:bodyPr>
            <a:lstStyle/>
            <a:p>
              <a:r>
                <a:rPr lang="en-CN" b="1" dirty="0">
                  <a:solidFill>
                    <a:srgbClr val="00B050"/>
                  </a:solidFill>
                </a:rPr>
                <a:t>Advantage: mobility of time</a:t>
              </a:r>
            </a:p>
          </p:txBody>
        </p:sp>
      </p:grpSp>
    </p:spTree>
    <p:extLst>
      <p:ext uri="{BB962C8B-B14F-4D97-AF65-F5344CB8AC3E}">
        <p14:creationId xmlns:p14="http://schemas.microsoft.com/office/powerpoint/2010/main" val="4144433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230C716-36C2-76FE-C35C-DE17CE421082}"/>
              </a:ext>
            </a:extLst>
          </p:cNvPr>
          <p:cNvGrpSpPr/>
          <p:nvPr/>
        </p:nvGrpSpPr>
        <p:grpSpPr>
          <a:xfrm>
            <a:off x="1077276" y="2203645"/>
            <a:ext cx="4247751" cy="2988974"/>
            <a:chOff x="1579822" y="2128153"/>
            <a:chExt cx="4247751" cy="2988974"/>
          </a:xfrm>
        </p:grpSpPr>
        <p:grpSp>
          <p:nvGrpSpPr>
            <p:cNvPr id="12" name="Group 11">
              <a:extLst>
                <a:ext uri="{FF2B5EF4-FFF2-40B4-BE49-F238E27FC236}">
                  <a16:creationId xmlns:a16="http://schemas.microsoft.com/office/drawing/2014/main" id="{87DC3CE6-3045-4C4C-E863-FB86CBC10A96}"/>
                </a:ext>
              </a:extLst>
            </p:cNvPr>
            <p:cNvGrpSpPr/>
            <p:nvPr/>
          </p:nvGrpSpPr>
          <p:grpSpPr>
            <a:xfrm>
              <a:off x="1579822" y="2128153"/>
              <a:ext cx="1989199" cy="2988973"/>
              <a:chOff x="1169479" y="1580924"/>
              <a:chExt cx="1989199" cy="2988973"/>
            </a:xfrm>
          </p:grpSpPr>
          <p:pic>
            <p:nvPicPr>
              <p:cNvPr id="3" name="Picture 2">
                <a:extLst>
                  <a:ext uri="{FF2B5EF4-FFF2-40B4-BE49-F238E27FC236}">
                    <a16:creationId xmlns:a16="http://schemas.microsoft.com/office/drawing/2014/main" id="{3AF6A4B3-008F-9BA5-568A-6CD05C2EAEB9}"/>
                  </a:ext>
                </a:extLst>
              </p:cNvPr>
              <p:cNvPicPr>
                <a:picLocks noChangeAspect="1"/>
              </p:cNvPicPr>
              <p:nvPr/>
            </p:nvPicPr>
            <p:blipFill>
              <a:blip r:embed="rId2"/>
              <a:stretch>
                <a:fillRect/>
              </a:stretch>
            </p:blipFill>
            <p:spPr>
              <a:xfrm>
                <a:off x="1228941" y="1965614"/>
                <a:ext cx="1870274" cy="2604283"/>
              </a:xfrm>
              <a:prstGeom prst="rect">
                <a:avLst/>
              </a:prstGeom>
            </p:spPr>
          </p:pic>
          <p:sp>
            <p:nvSpPr>
              <p:cNvPr id="7" name="TextBox 6">
                <a:extLst>
                  <a:ext uri="{FF2B5EF4-FFF2-40B4-BE49-F238E27FC236}">
                    <a16:creationId xmlns:a16="http://schemas.microsoft.com/office/drawing/2014/main" id="{8040A06C-89B2-0B3B-DD05-8A30DD50C9A7}"/>
                  </a:ext>
                </a:extLst>
              </p:cNvPr>
              <p:cNvSpPr txBox="1"/>
              <p:nvPr/>
            </p:nvSpPr>
            <p:spPr>
              <a:xfrm>
                <a:off x="1169479" y="1580924"/>
                <a:ext cx="1989199" cy="369332"/>
              </a:xfrm>
              <a:prstGeom prst="rect">
                <a:avLst/>
              </a:prstGeom>
              <a:noFill/>
            </p:spPr>
            <p:txBody>
              <a:bodyPr wrap="none" rtlCol="0">
                <a:spAutoFit/>
              </a:bodyPr>
              <a:lstStyle/>
              <a:p>
                <a:pPr algn="ctr"/>
                <a:r>
                  <a:rPr lang="en-CN" dirty="0"/>
                  <a:t>Room</a:t>
                </a:r>
                <a:r>
                  <a:rPr lang="en-US" dirty="0"/>
                  <a:t> 1: Classroom</a:t>
                </a:r>
                <a:endParaRPr lang="en-CN" dirty="0"/>
              </a:p>
            </p:txBody>
          </p:sp>
        </p:grpSp>
        <p:grpSp>
          <p:nvGrpSpPr>
            <p:cNvPr id="11" name="Group 10">
              <a:extLst>
                <a:ext uri="{FF2B5EF4-FFF2-40B4-BE49-F238E27FC236}">
                  <a16:creationId xmlns:a16="http://schemas.microsoft.com/office/drawing/2014/main" id="{C37F54E4-8C47-904C-4BF5-3206E6AE040F}"/>
                </a:ext>
              </a:extLst>
            </p:cNvPr>
            <p:cNvGrpSpPr/>
            <p:nvPr/>
          </p:nvGrpSpPr>
          <p:grpSpPr>
            <a:xfrm>
              <a:off x="3664588" y="2128153"/>
              <a:ext cx="2162984" cy="1437661"/>
              <a:chOff x="3106004" y="1743344"/>
              <a:chExt cx="2162984" cy="1437661"/>
            </a:xfrm>
          </p:grpSpPr>
          <p:pic>
            <p:nvPicPr>
              <p:cNvPr id="4" name="Picture 3">
                <a:extLst>
                  <a:ext uri="{FF2B5EF4-FFF2-40B4-BE49-F238E27FC236}">
                    <a16:creationId xmlns:a16="http://schemas.microsoft.com/office/drawing/2014/main" id="{DA1B2564-68A5-BAC2-4ED9-601FE112B37D}"/>
                  </a:ext>
                </a:extLst>
              </p:cNvPr>
              <p:cNvPicPr>
                <a:picLocks noChangeAspect="1"/>
              </p:cNvPicPr>
              <p:nvPr/>
            </p:nvPicPr>
            <p:blipFill>
              <a:blip r:embed="rId3"/>
              <a:stretch>
                <a:fillRect/>
              </a:stretch>
            </p:blipFill>
            <p:spPr>
              <a:xfrm>
                <a:off x="3148192" y="2055467"/>
                <a:ext cx="2120796" cy="1125538"/>
              </a:xfrm>
              <a:prstGeom prst="rect">
                <a:avLst/>
              </a:prstGeom>
            </p:spPr>
          </p:pic>
          <p:sp>
            <p:nvSpPr>
              <p:cNvPr id="8" name="TextBox 7">
                <a:extLst>
                  <a:ext uri="{FF2B5EF4-FFF2-40B4-BE49-F238E27FC236}">
                    <a16:creationId xmlns:a16="http://schemas.microsoft.com/office/drawing/2014/main" id="{00E8FAAA-4FC6-06F3-7D04-E0A3FC814E3B}"/>
                  </a:ext>
                </a:extLst>
              </p:cNvPr>
              <p:cNvSpPr txBox="1"/>
              <p:nvPr/>
            </p:nvSpPr>
            <p:spPr>
              <a:xfrm>
                <a:off x="3106004" y="1743344"/>
                <a:ext cx="1605064" cy="369332"/>
              </a:xfrm>
              <a:prstGeom prst="rect">
                <a:avLst/>
              </a:prstGeom>
              <a:noFill/>
            </p:spPr>
            <p:txBody>
              <a:bodyPr wrap="square" rtlCol="0">
                <a:spAutoFit/>
              </a:bodyPr>
              <a:lstStyle/>
              <a:p>
                <a:pPr algn="ctr"/>
                <a:r>
                  <a:rPr lang="en-CN" dirty="0"/>
                  <a:t>Room</a:t>
                </a:r>
                <a:r>
                  <a:rPr lang="en-US" dirty="0"/>
                  <a:t> 2: Hall</a:t>
                </a:r>
                <a:endParaRPr lang="en-CN" dirty="0"/>
              </a:p>
            </p:txBody>
          </p:sp>
        </p:grpSp>
        <p:grpSp>
          <p:nvGrpSpPr>
            <p:cNvPr id="10" name="Group 9">
              <a:extLst>
                <a:ext uri="{FF2B5EF4-FFF2-40B4-BE49-F238E27FC236}">
                  <a16:creationId xmlns:a16="http://schemas.microsoft.com/office/drawing/2014/main" id="{BE61D4AE-7B63-3AD4-7293-95663E502649}"/>
                </a:ext>
              </a:extLst>
            </p:cNvPr>
            <p:cNvGrpSpPr/>
            <p:nvPr/>
          </p:nvGrpSpPr>
          <p:grpSpPr>
            <a:xfrm>
              <a:off x="3569021" y="3645648"/>
              <a:ext cx="2258552" cy="1471479"/>
              <a:chOff x="3238279" y="2453273"/>
              <a:chExt cx="2258552" cy="1471479"/>
            </a:xfrm>
          </p:grpSpPr>
          <p:pic>
            <p:nvPicPr>
              <p:cNvPr id="5" name="Picture 4">
                <a:extLst>
                  <a:ext uri="{FF2B5EF4-FFF2-40B4-BE49-F238E27FC236}">
                    <a16:creationId xmlns:a16="http://schemas.microsoft.com/office/drawing/2014/main" id="{7914AC31-D006-2106-E626-57874DDB0146}"/>
                  </a:ext>
                </a:extLst>
              </p:cNvPr>
              <p:cNvPicPr>
                <a:picLocks noChangeAspect="1"/>
              </p:cNvPicPr>
              <p:nvPr/>
            </p:nvPicPr>
            <p:blipFill>
              <a:blip r:embed="rId4"/>
              <a:stretch>
                <a:fillRect/>
              </a:stretch>
            </p:blipFill>
            <p:spPr>
              <a:xfrm>
                <a:off x="3238279" y="2699367"/>
                <a:ext cx="2258552" cy="1225385"/>
              </a:xfrm>
              <a:prstGeom prst="rect">
                <a:avLst/>
              </a:prstGeom>
            </p:spPr>
          </p:pic>
          <p:sp>
            <p:nvSpPr>
              <p:cNvPr id="9" name="TextBox 6">
                <a:extLst>
                  <a:ext uri="{FF2B5EF4-FFF2-40B4-BE49-F238E27FC236}">
                    <a16:creationId xmlns:a16="http://schemas.microsoft.com/office/drawing/2014/main" id="{8040A06C-89B2-0B3B-DD05-8A30DD50C9A7}"/>
                  </a:ext>
                </a:extLst>
              </p:cNvPr>
              <p:cNvSpPr txBox="1"/>
              <p:nvPr/>
            </p:nvSpPr>
            <p:spPr>
              <a:xfrm>
                <a:off x="3376034" y="2453273"/>
                <a:ext cx="1921321" cy="369332"/>
              </a:xfrm>
              <a:prstGeom prst="rect">
                <a:avLst/>
              </a:prstGeom>
              <a:noFill/>
            </p:spPr>
            <p:txBody>
              <a:bodyPr wrap="squar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N" dirty="0"/>
                  <a:t>Room</a:t>
                </a:r>
                <a:r>
                  <a:rPr lang="en-US" dirty="0"/>
                  <a:t> 3: Office</a:t>
                </a:r>
                <a:endParaRPr lang="en-CN" dirty="0"/>
              </a:p>
            </p:txBody>
          </p:sp>
        </p:grpSp>
      </p:grpSp>
      <p:sp>
        <p:nvSpPr>
          <p:cNvPr id="13" name="TextBox 12">
            <a:extLst>
              <a:ext uri="{FF2B5EF4-FFF2-40B4-BE49-F238E27FC236}">
                <a16:creationId xmlns:a16="http://schemas.microsoft.com/office/drawing/2014/main" id="{E92748E4-4897-9DA6-318C-578680C7F17D}"/>
              </a:ext>
            </a:extLst>
          </p:cNvPr>
          <p:cNvSpPr txBox="1"/>
          <p:nvPr/>
        </p:nvSpPr>
        <p:spPr>
          <a:xfrm>
            <a:off x="1077276" y="6021189"/>
            <a:ext cx="10006777" cy="461665"/>
          </a:xfrm>
          <a:prstGeom prst="rect">
            <a:avLst/>
          </a:prstGeom>
          <a:noFill/>
        </p:spPr>
        <p:txBody>
          <a:bodyPr wrap="none" rtlCol="0">
            <a:spAutoFit/>
          </a:bodyPr>
          <a:lstStyle/>
          <a:p>
            <a:pPr algn="ctr"/>
            <a:r>
              <a:rPr lang="en-CN" sz="2400" b="1" dirty="0"/>
              <a:t>MAML can train a model that is agnostic to these domain-specific differences</a:t>
            </a:r>
          </a:p>
        </p:txBody>
      </p:sp>
      <p:sp>
        <p:nvSpPr>
          <p:cNvPr id="6" name="TextBox 5">
            <a:extLst>
              <a:ext uri="{FF2B5EF4-FFF2-40B4-BE49-F238E27FC236}">
                <a16:creationId xmlns:a16="http://schemas.microsoft.com/office/drawing/2014/main" id="{130C7B2D-5288-0763-D9B1-1F8C984DAE13}"/>
              </a:ext>
            </a:extLst>
          </p:cNvPr>
          <p:cNvSpPr txBox="1"/>
          <p:nvPr/>
        </p:nvSpPr>
        <p:spPr>
          <a:xfrm>
            <a:off x="1667839" y="1518827"/>
            <a:ext cx="3072781" cy="707886"/>
          </a:xfrm>
          <a:prstGeom prst="rect">
            <a:avLst/>
          </a:prstGeom>
          <a:noFill/>
        </p:spPr>
        <p:txBody>
          <a:bodyPr wrap="square" rtlCol="0">
            <a:spAutoFit/>
          </a:bodyPr>
          <a:lstStyle/>
          <a:p>
            <a:pPr algn="ctr"/>
            <a:r>
              <a:rPr lang="en-CN" sz="2000" b="1" dirty="0"/>
              <a:t>CNN</a:t>
            </a:r>
            <a:r>
              <a:rPr lang="en-US" sz="2000" b="1" dirty="0"/>
              <a:t> (</a:t>
            </a:r>
            <a:r>
              <a:rPr lang="en-GB" sz="2000" b="1" dirty="0" err="1"/>
              <a:t>Widar</a:t>
            </a:r>
            <a:r>
              <a:rPr lang="en-GB" sz="2000" b="1" dirty="0"/>
              <a:t>) </a:t>
            </a:r>
          </a:p>
          <a:p>
            <a:pPr algn="r"/>
            <a:r>
              <a:rPr lang="en-GB" sz="2000" b="1" dirty="0"/>
              <a:t>----cross-place domains</a:t>
            </a:r>
            <a:endParaRPr lang="en-CN" sz="2000" b="1" dirty="0"/>
          </a:p>
        </p:txBody>
      </p:sp>
      <p:sp>
        <p:nvSpPr>
          <p:cNvPr id="15" name="TextBox 14">
            <a:extLst>
              <a:ext uri="{FF2B5EF4-FFF2-40B4-BE49-F238E27FC236}">
                <a16:creationId xmlns:a16="http://schemas.microsoft.com/office/drawing/2014/main" id="{179D486E-5A9B-C798-3C20-7DE3D05A8FDA}"/>
              </a:ext>
            </a:extLst>
          </p:cNvPr>
          <p:cNvSpPr txBox="1"/>
          <p:nvPr/>
        </p:nvSpPr>
        <p:spPr>
          <a:xfrm>
            <a:off x="7424896" y="1670413"/>
            <a:ext cx="2949707" cy="646331"/>
          </a:xfrm>
          <a:prstGeom prst="rect">
            <a:avLst/>
          </a:prstGeom>
          <a:noFill/>
        </p:spPr>
        <p:txBody>
          <a:bodyPr wrap="square" rtlCol="0">
            <a:spAutoFit/>
          </a:bodyPr>
          <a:lstStyle/>
          <a:p>
            <a:pPr algn="ctr"/>
            <a:r>
              <a:rPr lang="en-CN" b="1" dirty="0"/>
              <a:t>MAML-DG (Our model) </a:t>
            </a:r>
          </a:p>
          <a:p>
            <a:pPr algn="r"/>
            <a:r>
              <a:rPr lang="en-CN" b="1" dirty="0"/>
              <a:t>----cross-time domains</a:t>
            </a:r>
          </a:p>
        </p:txBody>
      </p:sp>
      <p:sp>
        <p:nvSpPr>
          <p:cNvPr id="16" name="Title 1">
            <a:extLst>
              <a:ext uri="{FF2B5EF4-FFF2-40B4-BE49-F238E27FC236}">
                <a16:creationId xmlns:a16="http://schemas.microsoft.com/office/drawing/2014/main" id="{0D546970-2336-C7A8-98F5-F7C44E00A8CE}"/>
              </a:ext>
            </a:extLst>
          </p:cNvPr>
          <p:cNvSpPr txBox="1">
            <a:spLocks/>
          </p:cNvSpPr>
          <p:nvPr/>
        </p:nvSpPr>
        <p:spPr>
          <a:xfrm>
            <a:off x="278859" y="221803"/>
            <a:ext cx="1163428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dirty="0"/>
              <a:t>Significance</a:t>
            </a:r>
            <a:r>
              <a:rPr lang="zh-CN" altLang="en-US" dirty="0"/>
              <a:t> </a:t>
            </a:r>
            <a:r>
              <a:rPr lang="en-US" altLang="zh-CN" dirty="0"/>
              <a:t>and</a:t>
            </a:r>
            <a:r>
              <a:rPr lang="zh-CN" altLang="en-US" dirty="0"/>
              <a:t> </a:t>
            </a:r>
            <a:r>
              <a:rPr lang="en-US" altLang="zh-CN" dirty="0"/>
              <a:t>novelty</a:t>
            </a:r>
            <a:r>
              <a:rPr lang="zh-CN" altLang="en-US" dirty="0"/>
              <a:t> </a:t>
            </a:r>
            <a:endParaRPr lang="en-GB" altLang="zh-CN" dirty="0"/>
          </a:p>
          <a:p>
            <a:pPr algn="r"/>
            <a:r>
              <a:rPr lang="en-US" altLang="zh-CN" sz="2800" dirty="0"/>
              <a:t>----</a:t>
            </a:r>
            <a:r>
              <a:rPr lang="zh-CN" altLang="en-US" sz="2800" dirty="0"/>
              <a:t> </a:t>
            </a:r>
            <a:r>
              <a:rPr lang="en-GB" altLang="zh-CN" sz="2800" dirty="0"/>
              <a:t>efficient training on </a:t>
            </a:r>
            <a:r>
              <a:rPr lang="en-US" altLang="zh-CN" sz="2800" dirty="0"/>
              <a:t>diverse</a:t>
            </a:r>
            <a:r>
              <a:rPr lang="zh-CN" altLang="en-US" sz="2800" dirty="0"/>
              <a:t> </a:t>
            </a:r>
            <a:r>
              <a:rPr lang="en-US" altLang="zh-CN" sz="2800" dirty="0"/>
              <a:t>domains</a:t>
            </a:r>
            <a:endParaRPr lang="en-CN" dirty="0"/>
          </a:p>
        </p:txBody>
      </p:sp>
    </p:spTree>
    <p:extLst>
      <p:ext uri="{BB962C8B-B14F-4D97-AF65-F5344CB8AC3E}">
        <p14:creationId xmlns:p14="http://schemas.microsoft.com/office/powerpoint/2010/main" val="370722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{CDF1604E-347F-2241-85EA-3752B75E26D6}tf10001119</Template>
  <TotalTime>869</TotalTime>
  <Words>891</Words>
  <Application>Microsoft Office PowerPoint</Application>
  <PresentationFormat>宽屏</PresentationFormat>
  <Paragraphs>132</Paragraphs>
  <Slides>24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Söhne</vt:lpstr>
      <vt:lpstr>Arial</vt:lpstr>
      <vt:lpstr>Calibri</vt:lpstr>
      <vt:lpstr>Calibri Light</vt:lpstr>
      <vt:lpstr>Wingdings</vt:lpstr>
      <vt:lpstr>Office Theme</vt:lpstr>
      <vt:lpstr>Background and Literature review</vt:lpstr>
      <vt:lpstr>PowerPoint 演示文稿</vt:lpstr>
      <vt:lpstr>PowerPoint 演示文稿</vt:lpstr>
      <vt:lpstr>PowerPoint 演示文稿</vt:lpstr>
      <vt:lpstr>PowerPoint 演示文稿</vt:lpstr>
      <vt:lpstr>PowerPoint 演示文稿</vt:lpstr>
      <vt:lpstr>Significance and novelty</vt:lpstr>
      <vt:lpstr>PowerPoint 演示文稿</vt:lpstr>
      <vt:lpstr>PowerPoint 演示文稿</vt:lpstr>
      <vt:lpstr>PowerPoint 演示文稿</vt:lpstr>
      <vt:lpstr>Algorithm</vt:lpstr>
      <vt:lpstr>What is a task?</vt:lpstr>
      <vt:lpstr>PowerPoint 演示文稿</vt:lpstr>
      <vt:lpstr>Algorithm ----MAML</vt:lpstr>
      <vt:lpstr>Algorithm ----MAML</vt:lpstr>
      <vt:lpstr>Theoretical Guarantee for MAML</vt:lpstr>
      <vt:lpstr>Algorithm ----MAML-DG</vt:lpstr>
      <vt:lpstr>PowerPoint 演示文稿</vt:lpstr>
      <vt:lpstr>PowerPoint 演示文稿</vt:lpstr>
      <vt:lpstr>PowerPoint 演示文稿</vt:lpstr>
      <vt:lpstr>PowerPoint 演示文稿</vt:lpstr>
      <vt:lpstr>PowerPoint 演示文稿</vt:lpstr>
      <vt:lpstr>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Significance and novelty</dc:title>
  <dc:creator>Zhilin Chen (SME-FinTech, 120090814)</dc:creator>
  <cp:lastModifiedBy>Kexuan Ma (SME-FinTech, 120090651)</cp:lastModifiedBy>
  <cp:revision>41</cp:revision>
  <dcterms:created xsi:type="dcterms:W3CDTF">2023-04-20T07:39:31Z</dcterms:created>
  <dcterms:modified xsi:type="dcterms:W3CDTF">2023-04-21T12:58:56Z</dcterms:modified>
</cp:coreProperties>
</file>